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7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B5B239C-B370-4688-A49B-F74AE5F0BDF1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A0ED394-9901-494E-A3F4-7A741CC16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1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3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DA9D-7DD4-4637-A55A-D65451028D1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29BD-5ED2-451E-8957-FFF0DE398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44.xml"/><Relationship Id="rId18" Type="http://schemas.openxmlformats.org/officeDocument/2006/relationships/slide" Target="slide38.xml"/><Relationship Id="rId3" Type="http://schemas.openxmlformats.org/officeDocument/2006/relationships/slide" Target="slide10.xml"/><Relationship Id="rId21" Type="http://schemas.openxmlformats.org/officeDocument/2006/relationships/slide" Target="slide16.xml"/><Relationship Id="rId7" Type="http://schemas.openxmlformats.org/officeDocument/2006/relationships/slide" Target="slide42.xml"/><Relationship Id="rId12" Type="http://schemas.openxmlformats.org/officeDocument/2006/relationships/slide" Target="slide36.xml"/><Relationship Id="rId17" Type="http://schemas.openxmlformats.org/officeDocument/2006/relationships/slide" Target="slide30.xml"/><Relationship Id="rId25" Type="http://schemas.openxmlformats.org/officeDocument/2006/relationships/slide" Target="slide48.xml"/><Relationship Id="rId2" Type="http://schemas.openxmlformats.org/officeDocument/2006/relationships/slide" Target="slide2.xml"/><Relationship Id="rId16" Type="http://schemas.openxmlformats.org/officeDocument/2006/relationships/slide" Target="slide22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28.xml"/><Relationship Id="rId24" Type="http://schemas.openxmlformats.org/officeDocument/2006/relationships/slide" Target="slide40.xml"/><Relationship Id="rId5" Type="http://schemas.openxmlformats.org/officeDocument/2006/relationships/slide" Target="slide26.xml"/><Relationship Id="rId15" Type="http://schemas.openxmlformats.org/officeDocument/2006/relationships/slide" Target="slide14.xml"/><Relationship Id="rId23" Type="http://schemas.openxmlformats.org/officeDocument/2006/relationships/slide" Target="slide32.xml"/><Relationship Id="rId10" Type="http://schemas.openxmlformats.org/officeDocument/2006/relationships/slide" Target="slide20.xml"/><Relationship Id="rId19" Type="http://schemas.openxmlformats.org/officeDocument/2006/relationships/slide" Target="slide46.xml"/><Relationship Id="rId4" Type="http://schemas.openxmlformats.org/officeDocument/2006/relationships/slide" Target="slide18.xml"/><Relationship Id="rId9" Type="http://schemas.openxmlformats.org/officeDocument/2006/relationships/slide" Target="slide12.xml"/><Relationship Id="rId14" Type="http://schemas.openxmlformats.org/officeDocument/2006/relationships/slide" Target="slide6.xml"/><Relationship Id="rId22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Jeopardy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60707"/>
              </p:ext>
            </p:extLst>
          </p:nvPr>
        </p:nvGraphicFramePr>
        <p:xfrm>
          <a:off x="304800" y="1397000"/>
          <a:ext cx="7924800" cy="267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193800"/>
                <a:gridCol w="1447800"/>
                <a:gridCol w="1320800"/>
                <a:gridCol w="1320800"/>
                <a:gridCol w="132080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Reflections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</a:tr>
              <a:tr h="54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3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4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5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6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7" action="ppaction://hlinksldjump"/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8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9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0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1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2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3" action="ppaction://hlinksldjump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4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4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5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6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7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8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19" action="ppaction://hlinksldjump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541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0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1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2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3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4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5" action="ppaction://hlinksldjump"/>
                        </a:rPr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3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Emily is planting pumpkins, using a coordinate grid as a guide.  She plants a pumpkin at (-3, 2) but then decides to rotate it 180°.  Where is the pumpkin now?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9051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86200" y="4191000"/>
            <a:ext cx="1524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086600" y="5562600"/>
            <a:ext cx="1447800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(3, -2)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819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5626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-Turn Arrow 5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the rotation: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238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391150"/>
            <a:ext cx="1676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90° counterclockwise about (0, 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3238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A is plotted at (5, 4) and is then rotated 90° counterclockwise about the origin and then slid 2 to the right.  What are the coordinates of A’’?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324600" y="5181600"/>
            <a:ext cx="1676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smtClean="0">
                <a:solidFill>
                  <a:srgbClr val="FF0000"/>
                </a:solidFill>
              </a:rPr>
              <a:t>’’ (-2, </a:t>
            </a:r>
            <a:r>
              <a:rPr lang="en-US" b="1" dirty="0" smtClean="0">
                <a:solidFill>
                  <a:srgbClr val="FF0000"/>
                </a:solidFill>
              </a:rPr>
              <a:t>5)</a:t>
            </a:r>
          </a:p>
          <a:p>
            <a:pPr marL="0" indent="0">
              <a:buNone/>
            </a:pPr>
            <a:r>
              <a:rPr lang="en-US" sz="2000" dirty="0" smtClean="0"/>
              <a:t>A is plotted at (5, 4) and is then rotated 90° counterclockwise about the origin and then slid 2 to the right.  What are the coordinates of A’’?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65753"/>
            <a:ext cx="3005138" cy="30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3065753"/>
            <a:ext cx="152400" cy="21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63015" y="3166015"/>
            <a:ext cx="152400" cy="1054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-Turn Arrow 7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Marcella planted some tomatoes at (2, -4).  They were not getting enough sun so Riley advised her to slide them 3 left and then rotate them 90° </a:t>
            </a:r>
            <a:r>
              <a:rPr lang="en-US" u="sng" dirty="0" smtClean="0"/>
              <a:t>clockwise </a:t>
            </a:r>
            <a:r>
              <a:rPr lang="en-US" dirty="0" smtClean="0"/>
              <a:t>about the origin.  Where are Marcella’s tomatoes?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705600" y="5181600"/>
            <a:ext cx="1676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Rotations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Marcella planted some tomatoes at (2, -4).  They were not getting enough sun so Riley advised her to slide them 3 left and then rotate them 90° </a:t>
            </a:r>
            <a:r>
              <a:rPr lang="en-US" sz="1800" u="sng" dirty="0" smtClean="0"/>
              <a:t>clockwise </a:t>
            </a:r>
            <a:r>
              <a:rPr lang="en-US" sz="1800" dirty="0" smtClean="0"/>
              <a:t>about the origin.  Where are Marcella’s tomatoes? </a:t>
            </a:r>
            <a:r>
              <a:rPr lang="en-US" sz="1800" b="1" dirty="0" smtClean="0">
                <a:solidFill>
                  <a:srgbClr val="FF0000"/>
                </a:solidFill>
              </a:rPr>
              <a:t>(-4, 1)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8004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05200" y="571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7607" y="5715001"/>
            <a:ext cx="11018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8280" y="4038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-Turn Arrow 7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What are the coordinates of G’ under the translation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3, 4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30194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7086600" y="54102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3, 4</m:t>
                        </m:r>
                      </m:e>
                    </m:d>
                  </m:oMath>
                </a14:m>
                <a:r>
                  <a:rPr lang="en-US" dirty="0" smtClean="0"/>
                  <a:t> means go right 3 and up 4.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G’ (1, 4)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30194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971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 the coordinates of C’: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40576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553200" y="5410200"/>
            <a:ext cx="1676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" y="1555749"/>
            <a:ext cx="7294536" cy="440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781800" y="5956338"/>
            <a:ext cx="1524000" cy="67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5749"/>
            <a:ext cx="7294536" cy="440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181600" y="44196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600" y="32766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-Turn Arrow 9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 the coordinates of P’ under the translation: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(x, y)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(x – 3, y – 6)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03" y="2895600"/>
            <a:ext cx="32289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781800" y="5334000"/>
            <a:ext cx="1447800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 the coordinates of P’ under the translation: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(x, y)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(x – 3, y – 6)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(-1, -1)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03" y="2895600"/>
            <a:ext cx="32289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4724400"/>
            <a:ext cx="76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rule in vector notation to describe the translation: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3200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858000" y="56388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graph is slid right 1 and down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3200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0" y="23622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−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62200"/>
                <a:ext cx="1219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1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scale factor:</a:t>
            </a:r>
          </a:p>
          <a:p>
            <a:pPr marL="0" indent="0">
              <a:buNone/>
            </a:pPr>
            <a:r>
              <a:rPr lang="en-US" dirty="0" smtClean="0"/>
              <a:t>(The blue is the dilation of the red)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97872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162800" y="56388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1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Scale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𝑙𝑒𝑛𝑔𝑡h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𝑜𝑟𝑖𝑔𝑖𝑛𝑎𝑙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𝑙𝑒𝑛𝑔𝑡h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283688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-Turn Arrow 6">
            <a:hlinkClick r:id="rId4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scale factor and decide if it is an enlargement or reduction.  The blue image is the dilation of the red image.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252663" cy="34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2514600" y="5410200"/>
            <a:ext cx="1676400" cy="75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2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Scale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𝑙𝑒𝑛𝑔𝑡h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𝑜𝑟𝑖𝑔𝑖𝑛𝑎𝑙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𝑙𝑒𝑛𝑔𝑡h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2+4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=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</a:rPr>
                  <a:t>  = 1.5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enlargement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252663" cy="34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4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C’ = (-2, 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57" y="2177616"/>
            <a:ext cx="40576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54668" y="4082215"/>
            <a:ext cx="15240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35668" y="3552424"/>
            <a:ext cx="27622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" idx="0"/>
          </p:cNvCxnSpPr>
          <p:nvPr/>
        </p:nvCxnSpPr>
        <p:spPr>
          <a:xfrm flipH="1">
            <a:off x="3530868" y="3781024"/>
            <a:ext cx="304800" cy="30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-Turn Arrow 9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preserved in a dilation?  Name everything that is true.</a:t>
            </a:r>
          </a:p>
          <a:p>
            <a:pPr marL="514350" indent="-514350">
              <a:buAutoNum type="alphaUcPeriod"/>
            </a:pPr>
            <a:r>
              <a:rPr lang="en-US" dirty="0" smtClean="0"/>
              <a:t>Orientation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Angle measure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Distance between points (side lengths)</a:t>
            </a:r>
          </a:p>
          <a:p>
            <a:pPr marL="514350" indent="-514350">
              <a:buAutoNum type="alphaUcPeriod"/>
            </a:pPr>
            <a:r>
              <a:rPr lang="en-US" dirty="0" smtClean="0"/>
              <a:t>Shape (parallel sides remain parallel, slopes of sides are unchanged)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010400" y="55626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preserved in a dilation?  Name everything that is true.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Orientation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Angle measure</a:t>
            </a:r>
          </a:p>
          <a:p>
            <a:pPr marL="514350" indent="-514350">
              <a:buAutoNum type="alphaUcPeriod"/>
            </a:pPr>
            <a:r>
              <a:rPr lang="en-US" dirty="0" smtClean="0"/>
              <a:t>Distance between points (side lengths)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Shape (parallel sides remain parallel, slopes of sides are unchanged)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-Turn Arrow 3">
            <a:hlinkClick r:id="rId2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298076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629400" y="5562600"/>
            <a:ext cx="1583076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Dilations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Side lengths are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298076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429000" y="3962400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29000" y="2895600"/>
            <a:ext cx="45719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51859" y="2895600"/>
            <a:ext cx="11201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4572000" y="2918459"/>
            <a:ext cx="45719" cy="10439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-Turn Arrow 9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09750"/>
            <a:ext cx="8429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2019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781800" y="56388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A. 4 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B.  360/4 = 90°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C.  180°, 270°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46" y="3581400"/>
            <a:ext cx="2019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798996" y="3276600"/>
            <a:ext cx="0" cy="2362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46101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3581400"/>
            <a:ext cx="2151046" cy="2133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3581400"/>
            <a:ext cx="2227246" cy="2057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-Turn Arrow 12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09750"/>
            <a:ext cx="8429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2208"/>
            <a:ext cx="2524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6477000" y="5562600"/>
            <a:ext cx="1752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A. 5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B. 360/5 = 72°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C. 144°, 216°, 288°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2524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09750"/>
            <a:ext cx="8429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2314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010400" y="58674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3 ANSWER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A. 6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B. 360/6 = 60°</a:t>
                </a:r>
              </a:p>
              <a:p>
                <a:pPr marL="0" indent="0">
                  <a:buNone/>
                </a:pPr>
                <a:r>
                  <a:rPr lang="en-US" sz="4000" b="1" dirty="0" smtClean="0">
                    <a:solidFill>
                      <a:srgbClr val="FF0000"/>
                    </a:solidFill>
                  </a:rPr>
                  <a:t>C.  120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, 180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, 240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2314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4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 the line of reflection: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3848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010400" y="5638800"/>
            <a:ext cx="1447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09750"/>
            <a:ext cx="8429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11" y="3352800"/>
            <a:ext cx="23241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010400" y="57912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 8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B. 360/8 = 45°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C. 90°, 135°, 180°, 225°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11" y="3352800"/>
            <a:ext cx="23241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side lengths could have had a dilation with scale factor 4?</a:t>
            </a:r>
          </a:p>
          <a:p>
            <a:pPr marL="514350" indent="-514350">
              <a:buAutoNum type="alphaUcPeriod"/>
            </a:pPr>
            <a:r>
              <a:rPr lang="en-US" dirty="0"/>
              <a:t>4</a:t>
            </a:r>
            <a:r>
              <a:rPr lang="en-US" dirty="0" smtClean="0"/>
              <a:t>, 8</a:t>
            </a:r>
          </a:p>
          <a:p>
            <a:pPr marL="514350" indent="-514350">
              <a:buAutoNum type="alphaUcPeriod"/>
            </a:pPr>
            <a:r>
              <a:rPr lang="en-US" dirty="0" smtClean="0"/>
              <a:t>3, 9</a:t>
            </a:r>
          </a:p>
          <a:p>
            <a:pPr marL="514350" indent="-514350">
              <a:buAutoNum type="alphaUcPeriod"/>
            </a:pPr>
            <a:r>
              <a:rPr lang="en-US" dirty="0" smtClean="0"/>
              <a:t>5, 20</a:t>
            </a:r>
          </a:p>
          <a:p>
            <a:pPr marL="514350" indent="-514350">
              <a:buAutoNum type="alphaUcPeriod"/>
            </a:pPr>
            <a:r>
              <a:rPr lang="en-US" dirty="0" smtClean="0"/>
              <a:t>6, 30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086600" y="5715000"/>
            <a:ext cx="1524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1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side lengths could have had a dilation with scale factor 4?</a:t>
            </a:r>
          </a:p>
          <a:p>
            <a:pPr marL="514350" indent="-514350">
              <a:buAutoNum type="alphaUcPeriod"/>
            </a:pPr>
            <a:r>
              <a:rPr lang="en-US" dirty="0" smtClean="0"/>
              <a:t>4, 8 (8/4 = 2)</a:t>
            </a:r>
          </a:p>
          <a:p>
            <a:pPr marL="514350" indent="-514350">
              <a:buAutoNum type="alphaUcPeriod"/>
            </a:pPr>
            <a:r>
              <a:rPr lang="en-US" dirty="0" smtClean="0"/>
              <a:t>3, 9 (9/3 = 3)</a:t>
            </a:r>
          </a:p>
          <a:p>
            <a:pPr marL="514350" indent="-514350">
              <a:buAutoNum type="alphaUcPeriod"/>
            </a:pPr>
            <a:r>
              <a:rPr lang="en-US" sz="4000" b="1" dirty="0" smtClean="0">
                <a:solidFill>
                  <a:srgbClr val="FF0000"/>
                </a:solidFill>
              </a:rPr>
              <a:t>5, 20 (20/5 = 4)</a:t>
            </a:r>
          </a:p>
          <a:p>
            <a:pPr marL="514350" indent="-514350">
              <a:buAutoNum type="alphaUcPeriod"/>
            </a:pPr>
            <a:r>
              <a:rPr lang="en-US" dirty="0" smtClean="0"/>
              <a:t>6, 30 (30/6 = 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-Turn Arrow 3">
            <a:hlinkClick r:id="rId2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Jacob planted some green peppers at (5, -6).  Hannah moved them to the right 3 and up 7.  Where are the peppers now?</a:t>
            </a:r>
            <a:endParaRPr lang="en-US" sz="4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705600" y="5334000"/>
            <a:ext cx="1600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Jacob planted some green peppers at (5, -6).  Hannah moved them to the right 3 and up 7.  Where are the peppers now?</a:t>
            </a:r>
          </a:p>
          <a:p>
            <a:pPr marL="0" indent="0">
              <a:buNone/>
            </a:pPr>
            <a:r>
              <a:rPr lang="en-US" dirty="0" smtClean="0"/>
              <a:t>5 + 3 = 8		-6 + 7 = 1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(8, 1)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U-Turn Arrow 4">
            <a:hlinkClick r:id="rId2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29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2628900" cy="279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4" action="ppaction://hlinksldjump"/>
          </p:cNvPr>
          <p:cNvSpPr/>
          <p:nvPr/>
        </p:nvSpPr>
        <p:spPr>
          <a:xfrm>
            <a:off x="6705600" y="5638800"/>
            <a:ext cx="1447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Reverse the translation: go left 3 and up 1.</a:t>
            </a:r>
          </a:p>
          <a:p>
            <a:pPr marL="0" indent="0">
              <a:buNone/>
            </a:pPr>
            <a:r>
              <a:rPr lang="en-US" dirty="0" smtClean="0"/>
              <a:t>(0, 1), (-1, 5), (-3, 3)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Reverse the rotation: go 270° clockwise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(-1,0), (-5, -1), (-3, -3)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529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-Turn Arrow 4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0596"/>
            <a:ext cx="669331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172200" y="5638800"/>
            <a:ext cx="1981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Reverse the translation: go 3 right and down 1 (0, 0), (2, 1), (-1, 2)</a:t>
            </a:r>
          </a:p>
          <a:p>
            <a:pPr marL="514350" indent="-514350">
              <a:buAutoNum type="arabicPeriod"/>
            </a:pPr>
            <a:r>
              <a:rPr lang="en-US" dirty="0" smtClean="0"/>
              <a:t>Reverse the rotation: go 90° clockwise about origin: </a:t>
            </a:r>
            <a:r>
              <a:rPr lang="en-US" b="1" dirty="0" smtClean="0">
                <a:solidFill>
                  <a:srgbClr val="FF0000"/>
                </a:solidFill>
              </a:rPr>
              <a:t>(0, 0), (2, 1), (1, -2)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" y="1524000"/>
            <a:ext cx="3407569" cy="17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2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axis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848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2590800" y="3886200"/>
            <a:ext cx="3771900" cy="22860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U-Turn Arrow 6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 the line of reflection: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086600" y="53340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2575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3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x = -2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2575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-Down Arrow 3"/>
          <p:cNvSpPr/>
          <p:nvPr/>
        </p:nvSpPr>
        <p:spPr>
          <a:xfrm>
            <a:off x="3810000" y="2590800"/>
            <a:ext cx="76200" cy="309562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-Turn Arrow 5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reflect over x = -2, then over x = 1.  </a:t>
            </a:r>
          </a:p>
          <a:p>
            <a:pPr marL="0" indent="0">
              <a:buNone/>
            </a:pPr>
            <a:r>
              <a:rPr lang="en-US" dirty="0" smtClean="0"/>
              <a:t>A.  What single transformation would have been the same as these two reflections?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57" y="3200400"/>
            <a:ext cx="307465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-Down Arrow 3"/>
          <p:cNvSpPr/>
          <p:nvPr/>
        </p:nvSpPr>
        <p:spPr>
          <a:xfrm>
            <a:off x="2971800" y="3352800"/>
            <a:ext cx="45719" cy="2590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-Down Arrow 4"/>
          <p:cNvSpPr/>
          <p:nvPr/>
        </p:nvSpPr>
        <p:spPr>
          <a:xfrm>
            <a:off x="3733800" y="3352800"/>
            <a:ext cx="45719" cy="2590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010400" y="57150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4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times 3 (distance between parallel lines) = 6,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 a translation of right 6.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7999"/>
            <a:ext cx="3124200" cy="313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>
            <a:hlinkClick r:id="rId3" action="ppaction://hlinksldjump"/>
          </p:cNvPr>
          <p:cNvSpPr/>
          <p:nvPr/>
        </p:nvSpPr>
        <p:spPr>
          <a:xfrm>
            <a:off x="7467600" y="5486400"/>
            <a:ext cx="914400" cy="914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985</Words>
  <Application>Microsoft Office PowerPoint</Application>
  <PresentationFormat>On-screen Show (4:3)</PresentationFormat>
  <Paragraphs>171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Office Theme</vt:lpstr>
      <vt:lpstr>Transformation Jeopardy</vt:lpstr>
      <vt:lpstr>Reflections 1</vt:lpstr>
      <vt:lpstr>Reflections 1 ANSWER</vt:lpstr>
      <vt:lpstr>Reflections 2</vt:lpstr>
      <vt:lpstr>Reflections 2 ANSWER</vt:lpstr>
      <vt:lpstr>Reflections 3</vt:lpstr>
      <vt:lpstr>Reflections 3 ANSWER</vt:lpstr>
      <vt:lpstr>Reflections 4</vt:lpstr>
      <vt:lpstr>Reflections 4 ANSWER</vt:lpstr>
      <vt:lpstr>Rotations 1</vt:lpstr>
      <vt:lpstr>Rotations 1 ANSWER</vt:lpstr>
      <vt:lpstr>Rotations 2</vt:lpstr>
      <vt:lpstr>Rotations 2 ANSWER</vt:lpstr>
      <vt:lpstr>Rotations 3</vt:lpstr>
      <vt:lpstr>Rotations 3 ANSWER</vt:lpstr>
      <vt:lpstr>Rotations 4</vt:lpstr>
      <vt:lpstr>Rotations 4 ANSWER</vt:lpstr>
      <vt:lpstr>Translations 1</vt:lpstr>
      <vt:lpstr>Translations 1 ANSWER</vt:lpstr>
      <vt:lpstr>Translations 2</vt:lpstr>
      <vt:lpstr>Translations 2 ANSWER</vt:lpstr>
      <vt:lpstr>Translations 3</vt:lpstr>
      <vt:lpstr>Translations 3 ANSWER</vt:lpstr>
      <vt:lpstr>Translations 4</vt:lpstr>
      <vt:lpstr>Translations 4 ANSWER</vt:lpstr>
      <vt:lpstr>Dilations 1</vt:lpstr>
      <vt:lpstr>Dilations 1 ANSWER</vt:lpstr>
      <vt:lpstr>Dilations 2</vt:lpstr>
      <vt:lpstr>Dilations 2 ANSWER</vt:lpstr>
      <vt:lpstr>Dilations 3</vt:lpstr>
      <vt:lpstr>Dilations 3 ANSWER</vt:lpstr>
      <vt:lpstr>Dilations 4</vt:lpstr>
      <vt:lpstr>Dilations 4 ANSWER</vt:lpstr>
      <vt:lpstr>Symmetry 1</vt:lpstr>
      <vt:lpstr>Symmetry 1 ANSWER</vt:lpstr>
      <vt:lpstr>Symmetry 2</vt:lpstr>
      <vt:lpstr>Symmetry 2 ANSWER</vt:lpstr>
      <vt:lpstr>Symmetry 3</vt:lpstr>
      <vt:lpstr>Symmetry 3 ANSWER</vt:lpstr>
      <vt:lpstr>Symmetry 4</vt:lpstr>
      <vt:lpstr>Symmetry 4 ANSWER</vt:lpstr>
      <vt:lpstr>Mixed 1</vt:lpstr>
      <vt:lpstr>Mixed 1 ANSWER</vt:lpstr>
      <vt:lpstr>Mixed 2</vt:lpstr>
      <vt:lpstr>Mixed 2 ANSWER</vt:lpstr>
      <vt:lpstr>Mixed 3</vt:lpstr>
      <vt:lpstr>Mixed 3 ANSWER</vt:lpstr>
      <vt:lpstr>Mixed 4</vt:lpstr>
      <vt:lpstr>Mixed 4 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Jeopardy</dc:title>
  <dc:creator>byronrs</dc:creator>
  <cp:lastModifiedBy>BYRON, RENEE</cp:lastModifiedBy>
  <cp:revision>20</cp:revision>
  <cp:lastPrinted>2014-10-17T02:24:11Z</cp:lastPrinted>
  <dcterms:created xsi:type="dcterms:W3CDTF">2014-10-16T21:30:03Z</dcterms:created>
  <dcterms:modified xsi:type="dcterms:W3CDTF">2015-12-16T12:05:11Z</dcterms:modified>
</cp:coreProperties>
</file>