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42B78-61C0-4109-909E-83FC43FC36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A8D8D-4B7A-4693-AEB7-2C49B4493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1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4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15895-C69B-46DD-ACCA-1BD932C47BE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E474-D698-469E-8414-1917A7B2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iC-gjKvc7A" TargetMode="External"/><Relationship Id="rId2" Type="http://schemas.openxmlformats.org/officeDocument/2006/relationships/hyperlink" Target="https://www.youtube.com/watch?v=PIWJo5uK3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2uPYYLH4Z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An introduction to </a:t>
            </a:r>
            <a:r>
              <a:rPr lang="en-US" sz="7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Trigonometry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9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tangent</a:t>
            </a:r>
            <a:r>
              <a:rPr lang="en-US" dirty="0" smtClean="0">
                <a:latin typeface="Comic Sans MS" panose="030F0702030302020204" pitchFamily="66" charset="0"/>
              </a:rPr>
              <a:t> ratio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So no matter the size of the triangle, we noticed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𝒐𝒑𝒑𝒐𝒔𝒊𝒕𝒆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𝒕𝒐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°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𝒂𝒅𝒋𝒂𝒄𝒆𝒏𝒕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𝒕𝒐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°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is always 0.577. 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𝒐𝒑𝒑𝒐𝒔𝒊𝒕𝒆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𝒂𝒅𝒋𝒂𝒄𝒆𝒏𝒕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was given the name </a:t>
                </a:r>
                <a:r>
                  <a:rPr lang="en-US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TANGENT. 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We use </a:t>
                </a:r>
                <a:r>
                  <a:rPr lang="en-US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tan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for short</a:t>
                </a:r>
                <a:r>
                  <a:rPr lang="en-US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.</a:t>
                </a:r>
                <a:endParaRPr lang="en-US" dirty="0">
                  <a:solidFill>
                    <a:srgbClr val="00B05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9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did mathematicians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276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Mathematicians began documenting all of the ratios into a table.  Eventually they were all stored in calculators for easy access.  Try it!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is sin30 on your calculator? 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is cos30?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What is tan30?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320263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1242" y="373392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0.866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6751" y="425780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0.577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More ratios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What about sin 40?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Sin 40 = 0.643.  This means in a right triangle,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𝑜𝑝𝑝𝑜𝑠𝑖𝑡𝑒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𝑡𝑜</m:t>
                        </m:r>
                        <m:r>
                          <a:rPr lang="en-US" b="0" i="1" smtClean="0">
                            <a:latin typeface="Cambria Math"/>
                          </a:rPr>
                          <m:t> 40°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h𝑦𝑝𝑜𝑡𝑒𝑛𝑢𝑠𝑒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0.643. We can use that info to find missing sides and angles in a </a:t>
                </a:r>
                <a:r>
                  <a:rPr lang="en-US" smtClean="0">
                    <a:latin typeface="Comic Sans MS" panose="030F0702030302020204" pitchFamily="66" charset="0"/>
                  </a:rPr>
                  <a:t>right triangle.</a:t>
                </a: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We could use the decimal, but it is usually much easier to use Sin 40 and use the decimal stored in your calculator.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074" b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9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Summary of Formulas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Sine = sin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𝑜𝑝𝑝𝑜𝑠𝑖𝑡𝑒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h𝑦𝑝𝑜𝑡𝑒𝑛𝑢𝑠𝑒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Cosine = cos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𝑎𝑑𝑗𝑎𝑐𝑒𝑛𝑡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h𝑦𝑝𝑜𝑡𝑒𝑛𝑢𝑠𝑒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Tangent = tan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𝑜𝑝𝑝𝑜𝑠𝑖𝑡𝑒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𝑎𝑑𝑗𝑎𝑐𝑒𝑛𝑡</m:t>
                        </m:r>
                      </m:den>
                    </m:f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55434"/>
            <a:ext cx="1790068" cy="174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6597" y="2931080"/>
                <a:ext cx="602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597" y="2931080"/>
                <a:ext cx="6027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946544" y="2389828"/>
            <a:ext cx="190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opposite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332527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adjacent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06752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hypotenuse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" y="1328862"/>
                <a:ext cx="2057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Theta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) is a Greek letter that is commonly associated with angles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28862"/>
                <a:ext cx="2057400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2367" t="-1653" r="-1479" b="-6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53200" y="206752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What is this??!!?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34000" y="2427923"/>
            <a:ext cx="1219200" cy="620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4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How can I remember the formulas?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000" b="1" dirty="0" smtClean="0">
                    <a:solidFill>
                      <a:schemeClr val="accent6"/>
                    </a:solidFill>
                    <a:latin typeface="Comic Sans MS" panose="030F0702030302020204" pitchFamily="66" charset="0"/>
                  </a:rPr>
                  <a:t>Soh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Cah</a:t>
                </a:r>
                <a:r>
                  <a:rPr lang="en-US" sz="4000" b="1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Toa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!</a:t>
                </a:r>
              </a:p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chemeClr val="accent6"/>
                    </a:solidFill>
                    <a:latin typeface="Comic Sans MS" panose="030F0702030302020204" pitchFamily="66" charset="0"/>
                  </a:rPr>
                  <a:t>Soh: Sin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𝒐𝒑𝒑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𝒉𝒚𝒑</m:t>
                        </m:r>
                      </m:den>
                    </m:f>
                  </m:oMath>
                </a14:m>
                <a:endParaRPr lang="en-US" sz="4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Cah: Cos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𝒂𝒅𝒋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𝒉𝒚𝒑</m:t>
                        </m:r>
                      </m:den>
                    </m:f>
                  </m:oMath>
                </a14:m>
                <a:endParaRPr lang="en-US" sz="4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40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Toa: Tan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𝒐𝒑𝒑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𝒂𝒅𝒋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2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Writing a ratio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Write the ratios for: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Sin X =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Cos X =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Tan X =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2819400" cy="30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Label your triangle!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3733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Opposite to x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572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hypotenuse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25585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Adjacent to X</a:t>
            </a:r>
            <a:endParaRPr lang="en-US" b="1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2259709"/>
                <a:ext cx="685800" cy="493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𝑜𝑝𝑝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59709"/>
                <a:ext cx="685800" cy="493918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14600" y="2259709"/>
                <a:ext cx="1066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259709"/>
                <a:ext cx="1066800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56072" y="3347302"/>
                <a:ext cx="800100" cy="526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𝑎𝑑𝑗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h𝑦𝑝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72" y="3347302"/>
                <a:ext cx="800100" cy="526234"/>
              </a:xfrm>
              <a:prstGeom prst="rect">
                <a:avLst/>
              </a:prstGeom>
              <a:blipFill rotWithShape="1">
                <a:blip r:embed="rId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14600" y="3276084"/>
                <a:ext cx="1119338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276084"/>
                <a:ext cx="1119338" cy="6347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14362" y="4454883"/>
                <a:ext cx="1219200" cy="61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𝑜𝑝𝑝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𝑎𝑑𝑗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362" y="4454883"/>
                <a:ext cx="1219200" cy="6152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27421" y="4402412"/>
                <a:ext cx="67808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421" y="4402412"/>
                <a:ext cx="678080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32122" y="538470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ALWAYS REDUCE!!!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75472" y="2253578"/>
                <a:ext cx="609300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472" y="2253578"/>
                <a:ext cx="609300" cy="6099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94447" y="3283677"/>
                <a:ext cx="971349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447" y="3283677"/>
                <a:ext cx="971349" cy="63478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81400" y="4401610"/>
                <a:ext cx="96087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401610"/>
                <a:ext cx="960872" cy="60991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9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You try it: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Write the ratios for: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Sin A =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Cos A =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Tan A =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324" y="1981200"/>
            <a:ext cx="316202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2209800"/>
                <a:ext cx="16764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209800"/>
                <a:ext cx="1676400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80135" y="3276600"/>
                <a:ext cx="1828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135" y="3276600"/>
                <a:ext cx="1828800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4495799"/>
                <a:ext cx="1701265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495799"/>
                <a:ext cx="1701265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2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YouTube clips: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www.youtube.com/watch?v=PIWJo5uK3Fo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www.youtube.com/watch?v=4iC-gjKvc7A</a:t>
            </a:r>
            <a:endParaRPr lang="en-US" dirty="0" smtClean="0"/>
          </a:p>
          <a:p>
            <a:r>
              <a:rPr lang="en-US">
                <a:hlinkClick r:id="rId4"/>
              </a:rPr>
              <a:t>https://</a:t>
            </a:r>
            <a:r>
              <a:rPr lang="en-US" smtClean="0">
                <a:hlinkClick r:id="rId4"/>
              </a:rPr>
              <a:t>www.youtube.com/watch?v=t2uPYYLH4Zo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Originated in 3</a:t>
            </a:r>
            <a:r>
              <a:rPr lang="en-US" sz="4000" baseline="30000" dirty="0" smtClean="0">
                <a:latin typeface="Comic Sans MS" panose="030F0702030302020204" pitchFamily="66" charset="0"/>
              </a:rPr>
              <a:t>rd</a:t>
            </a:r>
            <a:r>
              <a:rPr lang="en-US" sz="4000" dirty="0" smtClean="0">
                <a:latin typeface="Comic Sans MS" panose="030F0702030302020204" pitchFamily="66" charset="0"/>
              </a:rPr>
              <a:t> century B.C.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From the Greek word </a:t>
            </a: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Trigonon</a:t>
            </a:r>
            <a:r>
              <a:rPr lang="en-US" sz="4000" dirty="0" smtClean="0">
                <a:latin typeface="Comic Sans MS" panose="030F0702030302020204" pitchFamily="66" charset="0"/>
              </a:rPr>
              <a:t> (Triangle)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And </a:t>
            </a:r>
            <a:r>
              <a:rPr lang="en-US" sz="40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Metron</a:t>
            </a:r>
            <a:r>
              <a:rPr lang="en-US" sz="4000" dirty="0" smtClean="0">
                <a:latin typeface="Comic Sans MS" panose="030F0702030302020204" pitchFamily="66" charset="0"/>
              </a:rPr>
              <a:t> (Measure)</a:t>
            </a:r>
          </a:p>
          <a:p>
            <a:pPr marL="0" indent="0" algn="ctr">
              <a:buNone/>
            </a:pP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30-60-90 triangles to fill in the missing lengths: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514600"/>
            <a:ext cx="1145381" cy="8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80" y="2133600"/>
            <a:ext cx="1828800" cy="130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1790357"/>
            <a:ext cx="2791479" cy="1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199" y="278565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438400"/>
            <a:ext cx="41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4195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58727" y="24534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7800" y="3331369"/>
                <a:ext cx="609600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331369"/>
                <a:ext cx="609600" cy="395429"/>
              </a:xfrm>
              <a:prstGeom prst="rect">
                <a:avLst/>
              </a:prstGeom>
              <a:blipFill rotWithShape="1">
                <a:blip r:embed="rId5"/>
                <a:stretch>
                  <a:fillRect l="-9000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862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529083"/>
                <a:ext cx="609600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529083"/>
                <a:ext cx="609600" cy="395429"/>
              </a:xfrm>
              <a:prstGeom prst="rect">
                <a:avLst/>
              </a:prstGeom>
              <a:blipFill rotWithShape="1">
                <a:blip r:embed="rId6"/>
                <a:stretch>
                  <a:fillRect l="-9000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9342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05600" y="3780956"/>
                <a:ext cx="9906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780956"/>
                <a:ext cx="990600" cy="408253"/>
              </a:xfrm>
              <a:prstGeom prst="rect">
                <a:avLst/>
              </a:prstGeom>
              <a:blipFill rotWithShape="1">
                <a:blip r:embed="rId7"/>
                <a:stretch>
                  <a:fillRect l="-4908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45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Some definitions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</a:t>
            </a:r>
            <a:r>
              <a:rPr lang="en-US" dirty="0" smtClean="0">
                <a:latin typeface="Comic Sans MS" panose="030F0702030302020204" pitchFamily="66" charset="0"/>
              </a:rPr>
              <a:t>: not touching/across from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Adjacent</a:t>
            </a:r>
            <a:r>
              <a:rPr lang="en-US" dirty="0" smtClean="0">
                <a:latin typeface="Comic Sans MS" panose="030F0702030302020204" pitchFamily="66" charset="0"/>
              </a:rPr>
              <a:t>: touching/next to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Hypotenuse</a:t>
            </a:r>
            <a:r>
              <a:rPr lang="en-US" dirty="0" smtClean="0">
                <a:latin typeface="Comic Sans MS" panose="030F0702030302020204" pitchFamily="66" charset="0"/>
              </a:rPr>
              <a:t>: longest side, opposite the 90° angle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599"/>
            <a:ext cx="2895600" cy="206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43756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hypotenuse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56033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Opposite</a:t>
            </a:r>
            <a:r>
              <a:rPr lang="en-US" dirty="0" smtClean="0"/>
              <a:t> to 30°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82453" y="593220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Adjacent</a:t>
            </a:r>
            <a:r>
              <a:rPr lang="en-US" dirty="0" smtClean="0"/>
              <a:t> to 30°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patterns…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𝒐𝒑𝒑𝒐𝒔𝒊𝒕𝒆</m:t>
                          </m:r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𝒕𝒐</m:t>
                          </m:r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𝒉𝒚𝒐𝒑𝒕𝒆𝒏𝒖𝒔𝒆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=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 smtClean="0"/>
                  <a:t> =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286500" cy="21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1700" y="474044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0.5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474044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0.5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7500" y="474044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0.5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sine</a:t>
            </a:r>
            <a:r>
              <a:rPr lang="en-US" dirty="0" smtClean="0"/>
              <a:t>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Mathematicians noticed that no matter how big or small the triangle is,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𝒐𝒑𝒑𝒐𝒔𝒊𝒕𝒆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𝒕𝒐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𝒉𝒚𝒐𝒑𝒕𝒆𝒏𝒖𝒔𝒆</m:t>
                        </m:r>
                      </m:den>
                    </m:f>
                  </m:oMath>
                </a14:m>
                <a:r>
                  <a:rPr lang="en-US" dirty="0" smtClean="0"/>
                  <a:t> was always 0.5!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𝐨𝐩𝐩𝐨𝐬𝐢𝐭𝐞</m:t>
                        </m:r>
                      </m:num>
                      <m:den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𝐡𝐲𝐩𝐨𝐭𝐞𝐧𝐮𝐬𝐞</m:t>
                        </m:r>
                      </m:den>
                    </m:f>
                  </m:oMath>
                </a14:m>
                <a:r>
                  <a:rPr lang="en-US" dirty="0" smtClean="0"/>
                  <a:t> was given the name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SINE.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use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sin</a:t>
                </a:r>
                <a:r>
                  <a:rPr lang="en-US" dirty="0" smtClean="0"/>
                  <a:t> for short.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see some more patterns…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02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𝒂𝒅𝒋𝒂𝒄𝒆𝒏𝒕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𝒕𝒐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𝒉𝒚𝒑𝒐𝒕𝒆𝒏𝒖𝒔𝒆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400" dirty="0" smtClean="0"/>
                  <a:t> =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6286500" cy="21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4800" y="2974206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4724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0.866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724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0.866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724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0.866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cosine</a:t>
            </a:r>
            <a:r>
              <a:rPr lang="en-US" dirty="0" smtClean="0">
                <a:latin typeface="Comic Sans MS" panose="030F0702030302020204" pitchFamily="66" charset="0"/>
              </a:rPr>
              <a:t> ratio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So now we noticed that no matter the size of the triangle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𝒂𝒅𝒋𝒂𝒄𝒆𝒏𝒕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𝒕𝒐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𝒉𝒚𝒑𝒐𝒕𝒆𝒏𝒖𝒔𝒆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is always 0.866!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𝒂𝒅𝒋𝒂𝒄𝒆𝒏𝒕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𝒉𝒚𝒑𝒐𝒕𝒆𝒏𝒖𝒔𝒆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was given the name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COSINE. 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We use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cos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for short.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There’s one more pattern…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2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𝒐𝒑𝒑𝒐𝒔𝒊𝒕𝒆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𝒕𝒐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𝒂𝒅𝒋𝒂𝒄𝒆𝒏𝒕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𝒕𝒐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sz="1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°</m:t>
                          </m:r>
                        </m:den>
                      </m:f>
                    </m:oMath>
                  </m:oMathPara>
                </a14:m>
                <a:endParaRPr lang="en-US" sz="1800" b="1" dirty="0" smtClean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=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=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=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6286500" cy="21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4648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0.577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4648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0.577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648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0.577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5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304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Use 30-60-90 triangles to fill in the missing lengths:</vt:lpstr>
      <vt:lpstr>Some definitions</vt:lpstr>
      <vt:lpstr>Some patterns…</vt:lpstr>
      <vt:lpstr>The sine ratio</vt:lpstr>
      <vt:lpstr>PowerPoint Presentation</vt:lpstr>
      <vt:lpstr>The cosine ratio</vt:lpstr>
      <vt:lpstr>PowerPoint Presentation</vt:lpstr>
      <vt:lpstr>The tangent ratio</vt:lpstr>
      <vt:lpstr>So what did mathematicians do?</vt:lpstr>
      <vt:lpstr>More ratios</vt:lpstr>
      <vt:lpstr>Summary of Formulas</vt:lpstr>
      <vt:lpstr>How can I remember the formulas?</vt:lpstr>
      <vt:lpstr>Writing a ratio</vt:lpstr>
      <vt:lpstr>You try it: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byronrs</dc:creator>
  <cp:lastModifiedBy>BYRON, RENEE</cp:lastModifiedBy>
  <cp:revision>19</cp:revision>
  <dcterms:created xsi:type="dcterms:W3CDTF">2015-02-02T12:55:17Z</dcterms:created>
  <dcterms:modified xsi:type="dcterms:W3CDTF">2016-02-09T12:24:34Z</dcterms:modified>
</cp:coreProperties>
</file>