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6" r:id="rId71"/>
    <p:sldId id="327" r:id="rId72"/>
    <p:sldId id="325" r:id="rId73"/>
    <p:sldId id="328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6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8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2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5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A41D-1CF3-4B2C-B781-C68BCB1D8C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1625-9322-4734-B492-BA52CDE6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2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8.xml"/><Relationship Id="rId18" Type="http://schemas.openxmlformats.org/officeDocument/2006/relationships/slide" Target="slide9.xml"/><Relationship Id="rId26" Type="http://schemas.openxmlformats.org/officeDocument/2006/relationships/slide" Target="slide15.xml"/><Relationship Id="rId3" Type="http://schemas.openxmlformats.org/officeDocument/2006/relationships/slide" Target="slide2.xml"/><Relationship Id="rId21" Type="http://schemas.openxmlformats.org/officeDocument/2006/relationships/slide" Target="slide24.xml"/><Relationship Id="rId34" Type="http://schemas.openxmlformats.org/officeDocument/2006/relationships/slide" Target="slide21.xml"/><Relationship Id="rId7" Type="http://schemas.openxmlformats.org/officeDocument/2006/relationships/slide" Target="slide22.xml"/><Relationship Id="rId12" Type="http://schemas.openxmlformats.org/officeDocument/2006/relationships/slide" Target="slide13.xml"/><Relationship Id="rId17" Type="http://schemas.openxmlformats.org/officeDocument/2006/relationships/slide" Target="slide4.xml"/><Relationship Id="rId25" Type="http://schemas.openxmlformats.org/officeDocument/2006/relationships/slide" Target="slide10.xml"/><Relationship Id="rId33" Type="http://schemas.openxmlformats.org/officeDocument/2006/relationships/slide" Target="slide16.xml"/><Relationship Id="rId2" Type="http://schemas.openxmlformats.org/officeDocument/2006/relationships/slide" Target="slide72.xml"/><Relationship Id="rId16" Type="http://schemas.openxmlformats.org/officeDocument/2006/relationships/slide" Target="slide33.xml"/><Relationship Id="rId20" Type="http://schemas.openxmlformats.org/officeDocument/2006/relationships/slide" Target="slide19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8.xml"/><Relationship Id="rId24" Type="http://schemas.openxmlformats.org/officeDocument/2006/relationships/slide" Target="slide5.xml"/><Relationship Id="rId32" Type="http://schemas.openxmlformats.org/officeDocument/2006/relationships/slide" Target="slide11.xml"/><Relationship Id="rId37" Type="http://schemas.openxmlformats.org/officeDocument/2006/relationships/slide" Target="slide36.xml"/><Relationship Id="rId5" Type="http://schemas.openxmlformats.org/officeDocument/2006/relationships/slide" Target="slide12.xml"/><Relationship Id="rId15" Type="http://schemas.openxmlformats.org/officeDocument/2006/relationships/slide" Target="slide28.xml"/><Relationship Id="rId23" Type="http://schemas.openxmlformats.org/officeDocument/2006/relationships/slide" Target="slide34.xml"/><Relationship Id="rId28" Type="http://schemas.openxmlformats.org/officeDocument/2006/relationships/slide" Target="slide25.xml"/><Relationship Id="rId36" Type="http://schemas.openxmlformats.org/officeDocument/2006/relationships/slide" Target="slide31.xml"/><Relationship Id="rId10" Type="http://schemas.openxmlformats.org/officeDocument/2006/relationships/slide" Target="slide3.xml"/><Relationship Id="rId19" Type="http://schemas.openxmlformats.org/officeDocument/2006/relationships/slide" Target="slide14.xml"/><Relationship Id="rId31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slide" Target="slide32.xml"/><Relationship Id="rId14" Type="http://schemas.openxmlformats.org/officeDocument/2006/relationships/slide" Target="slide23.xml"/><Relationship Id="rId22" Type="http://schemas.openxmlformats.org/officeDocument/2006/relationships/slide" Target="slide29.xml"/><Relationship Id="rId27" Type="http://schemas.openxmlformats.org/officeDocument/2006/relationships/slide" Target="slide20.xml"/><Relationship Id="rId30" Type="http://schemas.openxmlformats.org/officeDocument/2006/relationships/slide" Target="slide35.xml"/><Relationship Id="rId35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image" Target="../media/image6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Unit 6 Jeopardy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fina</a:t>
            </a:r>
            <a:r>
              <a:rPr lang="en-US" dirty="0">
                <a:hlinkClick r:id="rId2" action="ppaction://hlinksldjump"/>
              </a:rPr>
              <a:t>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01918"/>
              </p:ext>
            </p:extLst>
          </p:nvPr>
        </p:nvGraphicFramePr>
        <p:xfrm>
          <a:off x="533397" y="1447800"/>
          <a:ext cx="7696206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58"/>
                <a:gridCol w="1099458"/>
                <a:gridCol w="1099458"/>
                <a:gridCol w="1099458"/>
                <a:gridCol w="1099458"/>
                <a:gridCol w="1099458"/>
                <a:gridCol w="1099458"/>
              </a:tblGrid>
              <a:tr h="622300">
                <a:tc>
                  <a:txBody>
                    <a:bodyPr/>
                    <a:lstStyle/>
                    <a:p>
                      <a:r>
                        <a:rPr lang="en-US" dirty="0" smtClean="0"/>
                        <a:t>7-6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11-5</a:t>
                      </a:r>
                      <a:endParaRPr lang="en-US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4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5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6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7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8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9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0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1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2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3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4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5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6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7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8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9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0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1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2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3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4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5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6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7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8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9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0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1" action="ppaction://hlinksldjump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2" action="ppaction://hlinksldjump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3" action="ppaction://hlinksldjump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4" action="ppaction://hlinksldjump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5" action="ppaction://hlinksldjump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6" action="ppaction://hlinksldjump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7" action="ppaction://hlinksldjump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4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7.7     4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area of the shaded sector. Leave your answer in terms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Area of a sector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𝑎𝑟𝑐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𝑚𝑒𝑎𝑠𝑢𝑟𝑒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43" y="3505200"/>
            <a:ext cx="2667000" cy="28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7.7    5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area of the segment: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1.  Sector area: </a:t>
                </a:r>
                <a:r>
                  <a:rPr lang="en-US" sz="2800" dirty="0"/>
                  <a:t>a</a:t>
                </a:r>
                <a:r>
                  <a:rPr lang="en-US" sz="2800" dirty="0" smtClean="0"/>
                  <a:t>rea of a sector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𝑎𝑟𝑐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𝑚𝑒𝑎𝑠𝑢𝑟𝑒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  <a:endParaRPr lang="en-US" dirty="0"/>
              </a:p>
              <a:p>
                <a:pPr marL="514350" indent="-514350">
                  <a:buAutoNum type="arabicPeriod" startAt="2"/>
                </a:pPr>
                <a:r>
                  <a:rPr lang="en-US" dirty="0" smtClean="0"/>
                  <a:t>Triangle area: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bc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sinA</a:t>
                </a:r>
                <a:r>
                  <a:rPr lang="en-US" dirty="0" smtClean="0"/>
                  <a:t>)</a:t>
                </a:r>
              </a:p>
              <a:p>
                <a:pPr marL="514350" indent="-514350">
                  <a:buAutoNum type="arabicPeriod" startAt="2"/>
                </a:pPr>
                <a:r>
                  <a:rPr lang="en-US" dirty="0" smtClean="0"/>
                  <a:t>Subtract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33239"/>
            <a:ext cx="2895600" cy="271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4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11.1      1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Determine whether the line drawn is a tangent line: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614613"/>
            <a:ext cx="3805238" cy="314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11.1     2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 of angle x: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728913"/>
            <a:ext cx="3805238" cy="292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11.1     3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perimeter of the quadrilateral: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4588"/>
            <a:ext cx="4081463" cy="400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11.1    4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perimeter of the figure: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437698"/>
            <a:ext cx="3889139" cy="358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11.1       5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Assume the line drawn is a tangent line.  Find the value of x: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28924"/>
            <a:ext cx="3757613" cy="317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11.2    1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value of x: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38424"/>
            <a:ext cx="3490913" cy="369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11.2    2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value of x: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14625"/>
            <a:ext cx="3314700" cy="327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11.2    3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value of x: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4038600" cy="40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7.6       1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circumference.  Leave your answer in terms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. C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d or C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843213"/>
            <a:ext cx="3062289" cy="327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11.2     4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Find the value of x: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81288"/>
            <a:ext cx="3190875" cy="31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11.2   5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value of x: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514600"/>
            <a:ext cx="318781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34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 of the variable: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57475"/>
            <a:ext cx="3743325" cy="340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11.3   2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measures of the variables: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3238500" cy="36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11.3    3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measures of the variables: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43188"/>
            <a:ext cx="3824288" cy="3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11.3   4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measures of the variables: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599"/>
            <a:ext cx="4829175" cy="348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11.3   5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measures of the variables: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52713"/>
            <a:ext cx="4467225" cy="33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1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11.4   1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 of the angle: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95588"/>
            <a:ext cx="3518914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11.4    2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missing segment length: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336232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3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11.4   3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missing angle: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652713"/>
            <a:ext cx="3995738" cy="30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7.6     2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 of the indicated arc: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18" y="2747963"/>
            <a:ext cx="3064518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47" y="2747963"/>
            <a:ext cx="149575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11.4   4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missing segment length: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6294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28" y="2438400"/>
            <a:ext cx="4052888" cy="36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9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11.4   5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missing segment length: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9850"/>
            <a:ext cx="4062413" cy="328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11.5   1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Identify the center and the radius of the circle: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dirty="0" smtClean="0"/>
              <a:t>(x + 8)</a:t>
            </a:r>
            <a:r>
              <a:rPr lang="en-US" sz="8000" baseline="30000" dirty="0" smtClean="0"/>
              <a:t>2</a:t>
            </a:r>
            <a:r>
              <a:rPr lang="en-US" sz="8000" dirty="0" smtClean="0"/>
              <a:t> + y</a:t>
            </a:r>
            <a:r>
              <a:rPr lang="en-US" sz="8000" baseline="30000" dirty="0" smtClean="0"/>
              <a:t>2</a:t>
            </a:r>
            <a:r>
              <a:rPr lang="en-US" sz="8000" dirty="0" smtClean="0"/>
              <a:t> = 4</a:t>
            </a:r>
            <a:endParaRPr lang="en-US" sz="80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11.5   2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Write the standard form equation for the circle with:</a:t>
                </a:r>
              </a:p>
              <a:p>
                <a:pPr marL="0" indent="0" algn="ctr">
                  <a:buNone/>
                </a:pPr>
                <a:r>
                  <a:rPr lang="en-US" sz="4400" dirty="0" smtClean="0"/>
                  <a:t>Center (-3, -9)</a:t>
                </a:r>
              </a:p>
              <a:p>
                <a:pPr marL="0" indent="0" algn="ctr">
                  <a:buNone/>
                </a:pPr>
                <a:r>
                  <a:rPr lang="en-US" sz="4400" dirty="0" smtClean="0"/>
                  <a:t>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11.5   3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Is the point (-6, 10) on the circle, inside, or outside the circle with equation:</a:t>
            </a:r>
          </a:p>
          <a:p>
            <a:pPr marL="0" indent="0" algn="ctr">
              <a:buNone/>
            </a:pPr>
            <a:r>
              <a:rPr lang="en-US" sz="6600" dirty="0" smtClean="0"/>
              <a:t>(x + 4)</a:t>
            </a:r>
            <a:r>
              <a:rPr lang="en-US" sz="6600" baseline="30000" dirty="0" smtClean="0"/>
              <a:t>2</a:t>
            </a:r>
            <a:r>
              <a:rPr lang="en-US" sz="6600" dirty="0" smtClean="0"/>
              <a:t> + (y – 8)</a:t>
            </a:r>
            <a:r>
              <a:rPr lang="en-US" sz="6600" baseline="30000" dirty="0" smtClean="0"/>
              <a:t>2</a:t>
            </a:r>
            <a:r>
              <a:rPr lang="en-US" sz="6600" dirty="0" smtClean="0"/>
              <a:t> = 9</a:t>
            </a:r>
          </a:p>
          <a:p>
            <a:pPr marL="0" indent="0" algn="ctr">
              <a:buNone/>
            </a:pPr>
            <a:r>
              <a:rPr lang="en-US" sz="6600" dirty="0" smtClean="0"/>
              <a:t>Explain why!</a:t>
            </a:r>
            <a:endParaRPr lang="en-US" sz="6600" dirty="0" smtClean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11.5   4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Write the standard form of a circle that has center </a:t>
            </a:r>
            <a:r>
              <a:rPr lang="en-US" sz="4800" b="1" dirty="0" smtClean="0"/>
              <a:t>(7, -2) </a:t>
            </a:r>
            <a:r>
              <a:rPr lang="en-US" sz="4800" dirty="0" smtClean="0"/>
              <a:t>and passes through point </a:t>
            </a:r>
            <a:r>
              <a:rPr lang="en-US" sz="4800" b="1" dirty="0" smtClean="0"/>
              <a:t>(-1, -6)</a:t>
            </a:r>
            <a:endParaRPr lang="en-US" sz="4800" b="1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553200" y="5396163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11.5   5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Write an equation for a circle that has center (0, -4) and diameter 6.</a:t>
            </a:r>
            <a:endParaRPr lang="en-US" sz="66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781800" y="54102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 1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circumference.  Leave your answer in terms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. C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d or C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</a:p>
              <a:p>
                <a:pPr marL="0" indent="0">
                  <a:buNone/>
                </a:pPr>
                <a:r>
                  <a:rPr lang="en-US" dirty="0" smtClean="0"/>
                  <a:t>r = 29</a:t>
                </a:r>
              </a:p>
              <a:p>
                <a:pPr marL="0" indent="0">
                  <a:buNone/>
                </a:pPr>
                <a:r>
                  <a:rPr lang="en-US" dirty="0" smtClean="0"/>
                  <a:t>C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</a:p>
              <a:p>
                <a:pPr marL="0" indent="0">
                  <a:buNone/>
                </a:pPr>
                <a:r>
                  <a:rPr lang="en-US" dirty="0" smtClean="0"/>
                  <a:t>C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29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4800" b="1" dirty="0" smtClean="0">
                    <a:solidFill>
                      <a:srgbClr val="FF0000"/>
                    </a:solidFill>
                  </a:rPr>
                  <a:t>C = 58</a:t>
                </a:r>
                <a:r>
                  <a:rPr lang="en-US" sz="4800" b="1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</a:rPr>
                  <a:t> cm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33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40" y="2590800"/>
            <a:ext cx="235104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 2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dirty="0" smtClean="0"/>
                  <a:t>: 180 – 128 = </a:t>
                </a:r>
                <a:r>
                  <a:rPr lang="en-US" sz="6000" b="1" dirty="0" smtClean="0">
                    <a:solidFill>
                      <a:srgbClr val="FF0000"/>
                    </a:solidFill>
                  </a:rPr>
                  <a:t>52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en-US" sz="6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7963"/>
            <a:ext cx="3064518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 3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en-US" dirty="0" smtClean="0"/>
                  <a:t>: 128 + 180 = </a:t>
                </a:r>
                <a:r>
                  <a:rPr lang="en-US" sz="5400" b="1" dirty="0" smtClean="0">
                    <a:solidFill>
                      <a:srgbClr val="FF0000"/>
                    </a:solidFill>
                  </a:rPr>
                  <a:t>308°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75235"/>
            <a:ext cx="3064518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7.6     3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 of the indicated arc: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7963"/>
            <a:ext cx="3064518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64" y="2590800"/>
            <a:ext cx="182641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9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  4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Arc length: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𝑎𝑟𝑐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𝑚𝑒𝑎𝑠𝑢𝑟𝑒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dirty="0" smtClean="0"/>
                  <a:t>2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</a:p>
              <a:p>
                <a:pPr marL="0" indent="0">
                  <a:buNone/>
                </a:pPr>
                <a:r>
                  <a:rPr lang="en-US" dirty="0" smtClean="0"/>
                  <a:t>Arc measure: 180 – 60 = 120</a:t>
                </a:r>
              </a:p>
              <a:p>
                <a:pPr marL="0" indent="0">
                  <a:buNone/>
                </a:pPr>
                <a:r>
                  <a:rPr lang="en-US" dirty="0" smtClean="0"/>
                  <a:t>Radius = 12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12 = </a:t>
                </a:r>
                <a:r>
                  <a:rPr lang="en-US" sz="5400" b="1" dirty="0" smtClean="0">
                    <a:solidFill>
                      <a:srgbClr val="FF0000"/>
                    </a:solidFill>
                  </a:rPr>
                  <a:t>8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5400" b="1" dirty="0" smtClean="0">
                    <a:solidFill>
                      <a:srgbClr val="FF0000"/>
                    </a:solidFill>
                  </a:rPr>
                  <a:t> ft</a:t>
                </a:r>
                <a:endParaRPr lang="en-US" sz="5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75617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 5 ANSWER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Arc length: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𝑎𝑟𝑐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𝑚𝑒𝑎𝑠𝑢𝑟𝑒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dirty="0" smtClean="0"/>
                  <a:t>2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</a:p>
              <a:p>
                <a:pPr marL="0" indent="0">
                  <a:buNone/>
                </a:pPr>
                <a:r>
                  <a:rPr lang="en-US" sz="2000" dirty="0"/>
                  <a:t>Jessica bakes a cookie with diameter 7 inches.  She frosts the edge of the cookie with icing.  If Mark cuts a slice that is 75°, what is the length of frosting on his cookie?  Round your answer to the nearest tenth.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Radius = 3.5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/>
                  <a:t>*2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3.5</m:t>
                        </m:r>
                      </m:e>
                    </m:d>
                  </m:oMath>
                </a14:m>
                <a:r>
                  <a:rPr lang="en-US" dirty="0" smtClean="0"/>
                  <a:t> = </a:t>
                </a:r>
                <a:r>
                  <a:rPr lang="en-US" sz="4800" b="1" dirty="0" smtClean="0">
                    <a:solidFill>
                      <a:srgbClr val="FF0000"/>
                    </a:solidFill>
                  </a:rPr>
                  <a:t>4.6 inches</a:t>
                </a:r>
                <a:endParaRPr lang="en-US" sz="48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27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7.7  1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</a:p>
              <a:p>
                <a:pPr marL="0" indent="0">
                  <a:buNone/>
                </a:pPr>
                <a:r>
                  <a:rPr lang="en-US" dirty="0" smtClean="0"/>
                  <a:t>Radius = 5.5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(5.5)</m:t>
                    </m:r>
                  </m:oMath>
                </a14:m>
                <a:r>
                  <a:rPr lang="en-US" baseline="30000" dirty="0" smtClean="0"/>
                  <a:t>2</a:t>
                </a:r>
              </a:p>
              <a:p>
                <a:pPr marL="0" indent="0">
                  <a:buNone/>
                </a:pPr>
                <a:r>
                  <a:rPr lang="en-US" sz="5400" b="1" dirty="0" smtClean="0">
                    <a:solidFill>
                      <a:srgbClr val="FF0000"/>
                    </a:solidFill>
                  </a:rPr>
                  <a:t>A = 30.25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5400" b="1" dirty="0" smtClean="0">
                    <a:solidFill>
                      <a:srgbClr val="FF0000"/>
                    </a:solidFill>
                  </a:rPr>
                  <a:t> cm</a:t>
                </a:r>
                <a:r>
                  <a:rPr lang="en-US" sz="54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5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26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519363" cy="27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7.7  2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the area of a circle is 64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cm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, find the circumference in terms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				</a:t>
                </a:r>
                <a:r>
                  <a:rPr lang="en-US" dirty="0" smtClean="0"/>
                  <a:t>C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 smtClean="0"/>
                  <a:t>64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				</a:t>
                </a:r>
                <a:r>
                  <a:rPr lang="en-US" dirty="0" smtClean="0"/>
                  <a:t>C = 2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 smtClean="0"/>
                  <a:t>64 = r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 (divide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)		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C = 16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</a:rPr>
                  <a:t> cm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8 = r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-Turn Arrow 3">
            <a:hlinkClick r:id="rId3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7.7   3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Area of a sector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𝑎𝑟𝑐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𝑚𝑒𝑎𝑠𝑢𝑟𝑒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⋅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(18)</m:t>
                    </m:r>
                  </m:oMath>
                </a14:m>
                <a:r>
                  <a:rPr lang="en-US" baseline="30000" dirty="0" smtClean="0"/>
                  <a:t>2 </a:t>
                </a:r>
                <a:r>
                  <a:rPr lang="en-US" dirty="0" smtClean="0"/>
                  <a:t>= </a:t>
                </a:r>
                <a:r>
                  <a:rPr lang="en-US" sz="4800" b="1" dirty="0" smtClean="0">
                    <a:solidFill>
                      <a:srgbClr val="FF0000"/>
                    </a:solidFill>
                  </a:rPr>
                  <a:t>40.5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</a:rPr>
                  <a:t> yd</a:t>
                </a:r>
                <a:r>
                  <a:rPr lang="en-US" sz="48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48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122686" cy="184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7.7  4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Area of a sector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𝑎𝑟𝑐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𝑚𝑒𝑎𝑠𝑢𝑟𝑒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</a:p>
              <a:p>
                <a:pPr marL="0" indent="0">
                  <a:buNone/>
                </a:pPr>
                <a:r>
                  <a:rPr lang="en-US" dirty="0" smtClean="0"/>
                  <a:t>Arc measure = 360 – 45 = 315</a:t>
                </a:r>
              </a:p>
              <a:p>
                <a:pPr marL="0" indent="0">
                  <a:buNone/>
                </a:pPr>
                <a:r>
                  <a:rPr lang="en-US" dirty="0" smtClean="0"/>
                  <a:t>Radius = 8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(8)</m:t>
                    </m:r>
                  </m:oMath>
                </a14:m>
                <a:r>
                  <a:rPr lang="en-US" baseline="30000" dirty="0" smtClean="0"/>
                  <a:t>2 </a:t>
                </a:r>
                <a:r>
                  <a:rPr lang="en-US" dirty="0" smtClean="0"/>
                  <a:t> = </a:t>
                </a:r>
                <a:r>
                  <a:rPr lang="en-US" sz="6000" b="1" dirty="0" smtClean="0">
                    <a:solidFill>
                      <a:srgbClr val="FF0000"/>
                    </a:solidFill>
                  </a:rPr>
                  <a:t>56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𝛑</m:t>
                    </m:r>
                  </m:oMath>
                </a14:m>
                <a:r>
                  <a:rPr lang="en-US" sz="6000" b="1" dirty="0" smtClean="0">
                    <a:solidFill>
                      <a:srgbClr val="FF0000"/>
                    </a:solidFill>
                  </a:rPr>
                  <a:t> cm</a:t>
                </a:r>
                <a:r>
                  <a:rPr lang="en-US" sz="60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6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169129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7.7   5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dirty="0" smtClean="0"/>
                  <a:t>Sector area: </a:t>
                </a:r>
                <a:r>
                  <a:rPr lang="en-US" sz="2800" dirty="0"/>
                  <a:t>a</a:t>
                </a:r>
                <a:r>
                  <a:rPr lang="en-US" sz="2800" dirty="0" smtClean="0"/>
                  <a:t>rea of a sector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𝑎𝑟𝑐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𝑚𝑒𝑎𝑠𝑢𝑟𝑒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𝟏𝟐𝟎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𝟑𝟔𝟎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accent4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b="1" i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baseline="30000" dirty="0" smtClean="0">
                    <a:solidFill>
                      <a:schemeClr val="accent4"/>
                    </a:solidFill>
                  </a:rPr>
                  <a:t>2</a:t>
                </a:r>
                <a:r>
                  <a:rPr lang="en-US" b="1" dirty="0">
                    <a:solidFill>
                      <a:schemeClr val="accent4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4"/>
                    </a:solidFill>
                  </a:rPr>
                  <a:t>= 37.7</a:t>
                </a:r>
                <a:endParaRPr lang="en-US" b="1" dirty="0">
                  <a:solidFill>
                    <a:schemeClr val="accent4"/>
                  </a:solidFill>
                </a:endParaRPr>
              </a:p>
              <a:p>
                <a:pPr marL="514350" indent="-514350">
                  <a:buAutoNum type="arabicPeriod" startAt="2"/>
                </a:pPr>
                <a:r>
                  <a:rPr lang="en-US" dirty="0" smtClean="0"/>
                  <a:t>Triangle area: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bc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sinA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4"/>
                    </a:solidFill>
                  </a:rPr>
                  <a:t>0.5(6)(6)(sin120) = 15.6</a:t>
                </a:r>
                <a:endParaRPr lang="en-US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3.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37.7 = 15.6 = 22.1 cm</a:t>
                </a:r>
                <a:r>
                  <a:rPr lang="en-US" sz="40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4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1981200" cy="185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 1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Determine whether the line drawn is a tangent line:      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2.5</a:t>
            </a:r>
            <a:r>
              <a:rPr lang="en-US" baseline="30000" dirty="0" smtClean="0"/>
              <a:t>2</a:t>
            </a:r>
            <a:r>
              <a:rPr lang="en-US" dirty="0" smtClean="0"/>
              <a:t> + 6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= 6.5</a:t>
            </a:r>
            <a:r>
              <a:rPr lang="en-US" baseline="30000" dirty="0" smtClean="0"/>
              <a:t>2				</a:t>
            </a:r>
            <a:r>
              <a:rPr lang="en-US" dirty="0" smtClean="0"/>
              <a:t>Right angle?</a:t>
            </a:r>
          </a:p>
          <a:p>
            <a:pPr marL="0" indent="0">
              <a:buNone/>
            </a:pPr>
            <a:r>
              <a:rPr lang="en-US" dirty="0" smtClean="0"/>
              <a:t>42.25     = 42.25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 the line is a tangent line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1"/>
            <a:ext cx="1880185" cy="155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477000" y="32004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-Turn Arrow 7">
            <a:hlinkClick r:id="rId3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*Tangent lines are perpendicular to radius!</a:t>
            </a:r>
          </a:p>
          <a:p>
            <a:pPr marL="0" indent="0">
              <a:buNone/>
            </a:pPr>
            <a:r>
              <a:rPr lang="en-US" dirty="0" smtClean="0"/>
              <a:t>90 + 90 + 60 = 240</a:t>
            </a:r>
          </a:p>
          <a:p>
            <a:pPr marL="0" indent="0">
              <a:buNone/>
            </a:pPr>
            <a:r>
              <a:rPr lang="en-US" dirty="0" smtClean="0"/>
              <a:t>360 – 240 = </a:t>
            </a:r>
            <a:r>
              <a:rPr lang="en-US" sz="4800" b="1" dirty="0" smtClean="0">
                <a:solidFill>
                  <a:srgbClr val="FF0000"/>
                </a:solidFill>
              </a:rPr>
              <a:t>120°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9" y="2286000"/>
            <a:ext cx="2988808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086600" y="5181600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  3 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Perimeter (add all sides)</a:t>
            </a:r>
          </a:p>
          <a:p>
            <a:pPr marL="0" indent="0">
              <a:buNone/>
            </a:pPr>
            <a:r>
              <a:rPr lang="en-US" dirty="0" smtClean="0"/>
              <a:t>Top: 24</a:t>
            </a:r>
          </a:p>
          <a:p>
            <a:pPr marL="0" indent="0">
              <a:buNone/>
            </a:pPr>
            <a:r>
              <a:rPr lang="en-US" dirty="0" smtClean="0"/>
              <a:t>Right: 25</a:t>
            </a:r>
          </a:p>
          <a:p>
            <a:pPr marL="0" indent="0">
              <a:buNone/>
            </a:pPr>
            <a:r>
              <a:rPr lang="en-US" dirty="0" smtClean="0"/>
              <a:t>Bottom: 15</a:t>
            </a:r>
          </a:p>
          <a:p>
            <a:pPr marL="0" indent="0">
              <a:buNone/>
            </a:pPr>
            <a:r>
              <a:rPr lang="en-US" dirty="0" smtClean="0"/>
              <a:t>Left: 14</a:t>
            </a:r>
          </a:p>
          <a:p>
            <a:pPr marL="0" indent="0">
              <a:buNone/>
            </a:pPr>
            <a:r>
              <a:rPr lang="en-US" dirty="0" smtClean="0"/>
              <a:t>Perimeter: </a:t>
            </a:r>
            <a:r>
              <a:rPr lang="en-US" sz="3600" b="1" dirty="0" smtClean="0">
                <a:solidFill>
                  <a:srgbClr val="FF0000"/>
                </a:solidFill>
              </a:rPr>
              <a:t>78 cm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081463" cy="400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80605" y="300709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605" y="3007092"/>
                <a:ext cx="36580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00" y="4343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77200" y="3581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9" name="U-Turn Arrow 8">
            <a:hlinkClick r:id="rId4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7.6     4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length of the arc shown in red.  Leave your answer in terms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Arc length: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𝑎𝑟𝑐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𝑚𝑒𝑎𝑠𝑢𝑟𝑒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dirty="0" smtClean="0"/>
                  <a:t>2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56579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 4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Top: 8</a:t>
            </a:r>
          </a:p>
          <a:p>
            <a:pPr marL="0" indent="0">
              <a:buNone/>
            </a:pPr>
            <a:r>
              <a:rPr lang="en-US" dirty="0" smtClean="0"/>
              <a:t>Left: 6.5</a:t>
            </a:r>
          </a:p>
          <a:p>
            <a:pPr marL="0" indent="0">
              <a:buNone/>
            </a:pPr>
            <a:r>
              <a:rPr lang="en-US" dirty="0" smtClean="0"/>
              <a:t>Bottom: 5.8</a:t>
            </a:r>
          </a:p>
          <a:p>
            <a:pPr marL="0" indent="0">
              <a:buNone/>
            </a:pPr>
            <a:r>
              <a:rPr lang="en-US" dirty="0" smtClean="0"/>
              <a:t>Right: 7.3</a:t>
            </a:r>
          </a:p>
          <a:p>
            <a:pPr marL="0" indent="0">
              <a:buNone/>
            </a:pPr>
            <a:r>
              <a:rPr lang="en-US" dirty="0" smtClean="0"/>
              <a:t>Perimeter: </a:t>
            </a:r>
            <a:r>
              <a:rPr lang="en-US" sz="4400" b="1" dirty="0" smtClean="0">
                <a:solidFill>
                  <a:srgbClr val="FF0000"/>
                </a:solidFill>
              </a:rPr>
              <a:t>27.6 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8498"/>
            <a:ext cx="3889139" cy="358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4800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480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3962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9097" y="1447361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70533" y="143613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58200" y="285785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5.5</a:t>
            </a:r>
            <a:endParaRPr lang="en-US" dirty="0"/>
          </a:p>
        </p:txBody>
      </p:sp>
      <p:sp>
        <p:nvSpPr>
          <p:cNvPr id="11" name="U-Turn Arrow 10">
            <a:hlinkClick r:id="rId3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 5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Pythagorean theorem:</a:t>
            </a:r>
          </a:p>
          <a:p>
            <a:pPr marL="0" indent="0">
              <a:buNone/>
            </a:pPr>
            <a:r>
              <a:rPr lang="en-US" dirty="0" smtClean="0"/>
              <a:t>Hypotenuse = 8 + 9 = 17</a:t>
            </a:r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baseline="30000" dirty="0" smtClean="0"/>
              <a:t>2</a:t>
            </a:r>
            <a:r>
              <a:rPr lang="en-US" dirty="0" smtClean="0"/>
              <a:t> + x</a:t>
            </a:r>
            <a:r>
              <a:rPr lang="en-US" baseline="30000" dirty="0" smtClean="0"/>
              <a:t>2</a:t>
            </a:r>
            <a:r>
              <a:rPr lang="en-US" dirty="0" smtClean="0"/>
              <a:t> = 17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64 + x</a:t>
            </a:r>
            <a:r>
              <a:rPr lang="en-US" baseline="30000" dirty="0" smtClean="0"/>
              <a:t>2</a:t>
            </a:r>
            <a:r>
              <a:rPr lang="en-US" dirty="0" smtClean="0"/>
              <a:t> = 289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= 225   (subtract 64)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x = 15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224213" cy="272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2209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" name="U-Turn Arrow 5">
            <a:hlinkClick r:id="rId3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  1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Because the radii are perpendicular to the chords, we know:</a:t>
            </a:r>
          </a:p>
          <a:p>
            <a:r>
              <a:rPr lang="en-US" dirty="0" smtClean="0"/>
              <a:t>Chords are congruent</a:t>
            </a:r>
          </a:p>
          <a:p>
            <a:r>
              <a:rPr lang="en-US" dirty="0" smtClean="0"/>
              <a:t>Chords are bisected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x = 25 + 25 = </a:t>
            </a:r>
            <a:r>
              <a:rPr lang="en-US" sz="4800" b="1" dirty="0" smtClean="0">
                <a:solidFill>
                  <a:srgbClr val="FF0000"/>
                </a:solidFill>
              </a:rPr>
              <a:t>50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2837705" cy="30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 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+ 4</a:t>
            </a:r>
            <a:r>
              <a:rPr lang="en-US" baseline="30000" dirty="0" smtClean="0"/>
              <a:t>2</a:t>
            </a:r>
            <a:r>
              <a:rPr lang="en-US" dirty="0" smtClean="0"/>
              <a:t> = 5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+ 16 = 25</a:t>
            </a:r>
          </a:p>
          <a:p>
            <a:pPr marL="0" indent="0">
              <a:buNone/>
            </a:pPr>
            <a:r>
              <a:rPr lang="en-US" dirty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= 9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x</a:t>
            </a:r>
            <a:r>
              <a:rPr lang="en-US" sz="5400" b="1" dirty="0" smtClean="0">
                <a:solidFill>
                  <a:srgbClr val="FF0000"/>
                </a:solidFill>
              </a:rPr>
              <a:t> = 3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577084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  3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11.9</a:t>
            </a:r>
            <a:r>
              <a:rPr lang="en-US" baseline="30000" dirty="0" smtClean="0"/>
              <a:t>2</a:t>
            </a:r>
            <a:r>
              <a:rPr lang="en-US" dirty="0" smtClean="0"/>
              <a:t> + x</a:t>
            </a:r>
            <a:r>
              <a:rPr lang="en-US" baseline="30000" dirty="0" smtClean="0"/>
              <a:t>2</a:t>
            </a:r>
            <a:r>
              <a:rPr lang="en-US" dirty="0" smtClean="0"/>
              <a:t> = 13.5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141.61 + x</a:t>
            </a:r>
            <a:r>
              <a:rPr lang="en-US" baseline="30000" dirty="0" smtClean="0"/>
              <a:t>2</a:t>
            </a:r>
            <a:r>
              <a:rPr lang="en-US" dirty="0" smtClean="0"/>
              <a:t> = 182.25</a:t>
            </a:r>
          </a:p>
          <a:p>
            <a:pPr marL="0" indent="0">
              <a:buNone/>
            </a:pPr>
            <a:r>
              <a:rPr lang="en-US" dirty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= 40.64    (subtract 141.61)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x</a:t>
            </a:r>
            <a:r>
              <a:rPr lang="en-US" sz="5400" b="1" dirty="0" smtClean="0">
                <a:solidFill>
                  <a:srgbClr val="FF0000"/>
                </a:solidFill>
              </a:rPr>
              <a:t> = 6.4 </a:t>
            </a:r>
            <a:r>
              <a:rPr lang="en-US" dirty="0" smtClean="0"/>
              <a:t>(square root)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06766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  4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**x is the whole length of the chord!**</a:t>
                </a:r>
              </a:p>
              <a:p>
                <a:pPr marL="0" indent="0">
                  <a:buNone/>
                </a:pPr>
                <a:r>
                  <a:rPr lang="en-US" dirty="0" smtClean="0"/>
                  <a:t>1.  Redraw the radius to close in the triangle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2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3</a:t>
                </a:r>
                <a:r>
                  <a:rPr lang="en-US" baseline="30000" dirty="0" smtClean="0"/>
                  <a:t>2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4 + 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9</a:t>
                </a:r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5</a:t>
                </a:r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 smtClean="0"/>
                  <a:t> *2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= 4.47 = 4.5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3" t="-1752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36286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781800" y="3581400"/>
            <a:ext cx="914400" cy="259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-Turn Arrow 6">
            <a:hlinkClick r:id="rId4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 5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Diameter = 24.6</a:t>
            </a:r>
          </a:p>
          <a:p>
            <a:pPr marL="0" indent="0">
              <a:buNone/>
            </a:pPr>
            <a:r>
              <a:rPr lang="en-US" dirty="0" smtClean="0"/>
              <a:t>Radius = 12.3</a:t>
            </a:r>
          </a:p>
          <a:p>
            <a:pPr marL="0" indent="0">
              <a:buNone/>
            </a:pPr>
            <a:r>
              <a:rPr lang="en-US" dirty="0" smtClean="0"/>
              <a:t>9.9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  <a:r>
              <a:rPr lang="en-US" dirty="0" smtClean="0"/>
              <a:t> = 12.3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98.01 + b</a:t>
            </a:r>
            <a:r>
              <a:rPr lang="en-US" baseline="30000" dirty="0" smtClean="0"/>
              <a:t>2</a:t>
            </a:r>
            <a:r>
              <a:rPr lang="en-US" dirty="0" smtClean="0"/>
              <a:t> = 151.29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 = 53.28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 = 7.3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x</a:t>
            </a:r>
            <a:r>
              <a:rPr lang="en-US" sz="4000" b="1" dirty="0" smtClean="0">
                <a:solidFill>
                  <a:srgbClr val="FF0000"/>
                </a:solidFill>
              </a:rPr>
              <a:t> = 12.3 – 7.3 = 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262109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6400800" y="2628900"/>
            <a:ext cx="396147" cy="6477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2148" y="2699266"/>
            <a:ext cx="42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U-Turn Arrow 7">
            <a:hlinkClick r:id="rId3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 1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Inscribed angles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intercepted arc</a:t>
                </a:r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= 110 ÷ 2 = </a:t>
                </a:r>
                <a:r>
                  <a:rPr lang="en-US" sz="6000" b="1" dirty="0" smtClean="0">
                    <a:solidFill>
                      <a:srgbClr val="FF0000"/>
                    </a:solidFill>
                  </a:rPr>
                  <a:t>55°</a:t>
                </a:r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58" y="2619776"/>
            <a:ext cx="294087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 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x</a:t>
            </a:r>
            <a:r>
              <a:rPr lang="en-US" dirty="0" smtClean="0"/>
              <a:t> = 180 ÷ 2 = </a:t>
            </a:r>
            <a:r>
              <a:rPr lang="en-US" sz="4400" b="1" dirty="0" smtClean="0">
                <a:solidFill>
                  <a:srgbClr val="FF0000"/>
                </a:solidFill>
              </a:rPr>
              <a:t>90°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 = 2(35) = </a:t>
            </a:r>
            <a:r>
              <a:rPr lang="en-US" sz="4400" b="1" dirty="0" smtClean="0">
                <a:solidFill>
                  <a:srgbClr val="FF0000"/>
                </a:solidFill>
              </a:rPr>
              <a:t>70°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238500" cy="36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7162800" y="2274332"/>
            <a:ext cx="76200" cy="16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-Turn Arrow 7">
            <a:hlinkClick r:id="rId3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 3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x = 90 ÷ 2 = </a:t>
            </a:r>
            <a:r>
              <a:rPr lang="en-US" sz="3600" b="1" dirty="0" smtClean="0">
                <a:solidFill>
                  <a:srgbClr val="FF0000"/>
                </a:solidFill>
              </a:rPr>
              <a:t>45°</a:t>
            </a:r>
          </a:p>
          <a:p>
            <a:pPr marL="0" indent="0">
              <a:buNone/>
            </a:pPr>
            <a:r>
              <a:rPr lang="en-US" dirty="0" smtClean="0"/>
              <a:t>z = 170 ÷ 2 = </a:t>
            </a:r>
            <a:r>
              <a:rPr lang="en-US" sz="3600" b="1" dirty="0" smtClean="0">
                <a:solidFill>
                  <a:srgbClr val="FF0000"/>
                </a:solidFill>
              </a:rPr>
              <a:t>85°</a:t>
            </a:r>
          </a:p>
          <a:p>
            <a:pPr marL="0" indent="0">
              <a:buNone/>
            </a:pPr>
            <a:r>
              <a:rPr lang="en-US" dirty="0" smtClean="0"/>
              <a:t>y = 180 – (45 + 85) = </a:t>
            </a:r>
            <a:r>
              <a:rPr lang="en-US" sz="3600" b="1" dirty="0" smtClean="0">
                <a:solidFill>
                  <a:srgbClr val="FF0000"/>
                </a:solidFill>
              </a:rPr>
              <a:t>50°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2986088" cy="275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7.6    5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Jessica bakes a cookie with diameter 7 inches.  She frosts the edge of the cookie with icing.  If Mark cuts a slice that is 75°, what is the length of frosting on his cookie?  Round your answer to the nearest tenth. </a:t>
            </a:r>
            <a:endParaRPr lang="en-US" sz="40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  4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*opposite angles of a quadrilateral inscribed in a circle are supplementary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(120 + 60)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90°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(100 + 60)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80°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180 – 90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90°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180 – 80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100°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42672"/>
            <a:ext cx="3697434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  5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*central angles = intercepted arc</a:t>
                </a:r>
              </a:p>
              <a:p>
                <a:pPr marL="0" indent="0">
                  <a:buNone/>
                </a:pPr>
                <a:r>
                  <a:rPr lang="en-US" dirty="0" smtClean="0"/>
                  <a:t>*inscribed angles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intercepted arc</a:t>
                </a:r>
              </a:p>
              <a:p>
                <a:pPr marL="0" indent="0">
                  <a:buNone/>
                </a:pPr>
                <a:r>
                  <a:rPr lang="en-US" dirty="0" smtClean="0"/>
                  <a:t>y =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100°</a:t>
                </a:r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= 100 ÷ 2 =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50°</a:t>
                </a:r>
              </a:p>
              <a:p>
                <a:pPr marL="0" indent="0">
                  <a:buNone/>
                </a:pPr>
                <a:r>
                  <a:rPr lang="en-US" dirty="0" smtClean="0"/>
                  <a:t>z = 180 – 100 =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8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0°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27866"/>
            <a:ext cx="326117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  1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When two chords or secants intersect inside a circle: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(88 + 86)</a:t>
                </a:r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(174)</a:t>
                </a:r>
              </a:p>
              <a:p>
                <a:pPr marL="0" indent="0">
                  <a:buNone/>
                </a:pPr>
                <a:r>
                  <a:rPr lang="en-US" sz="40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 = 87°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280103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22107"/>
            <a:ext cx="52197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04" y="3069535"/>
            <a:ext cx="1209675" cy="11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-Turn Arrow 6">
            <a:hlinkClick r:id="rId6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  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two chords or secants intersect inside a circle:</a:t>
            </a:r>
          </a:p>
          <a:p>
            <a:pPr marL="0" indent="0">
              <a:buNone/>
            </a:pPr>
            <a:r>
              <a:rPr lang="en-US" dirty="0" smtClean="0"/>
              <a:t>2(x) = 8(2.5)</a:t>
            </a:r>
          </a:p>
          <a:p>
            <a:pPr marL="0" indent="0">
              <a:buNone/>
            </a:pPr>
            <a:r>
              <a:rPr lang="en-US" dirty="0" smtClean="0"/>
              <a:t>2x = 20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x</a:t>
            </a:r>
            <a:r>
              <a:rPr lang="en-US" sz="4400" b="1" dirty="0" smtClean="0">
                <a:solidFill>
                  <a:srgbClr val="FF0000"/>
                </a:solidFill>
              </a:rPr>
              <a:t> = 10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248194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33625"/>
            <a:ext cx="1704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4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   3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When a secant and a tangent intersect: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(150-60)</a:t>
                </a:r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(90)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= 45°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73259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6013450" cy="61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51" y="2647950"/>
            <a:ext cx="1712874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-Turn Arrow 6">
            <a:hlinkClick r:id="rId6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   4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When a secant and a tangent intersect: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2(2 + 9) = y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2(11) = y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22 = y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4.7 = 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53481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19201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4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  5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When two secants intersect: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5(5 + 10) = 4(4 + x)</a:t>
            </a:r>
          </a:p>
          <a:p>
            <a:pPr marL="0" indent="0">
              <a:buNone/>
            </a:pPr>
            <a:r>
              <a:rPr lang="en-US" dirty="0" smtClean="0"/>
              <a:t>5(15) = 4(4 + x)</a:t>
            </a:r>
          </a:p>
          <a:p>
            <a:pPr marL="0" indent="0">
              <a:buNone/>
            </a:pPr>
            <a:r>
              <a:rPr lang="en-US" dirty="0" smtClean="0"/>
              <a:t>75 = 16 + 4x</a:t>
            </a:r>
          </a:p>
          <a:p>
            <a:pPr marL="0" indent="0">
              <a:buNone/>
            </a:pPr>
            <a:r>
              <a:rPr lang="en-US" dirty="0" smtClean="0"/>
              <a:t>59 = 4x     (subtract 16)</a:t>
            </a:r>
          </a:p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14.75 = x  </a:t>
            </a:r>
            <a:r>
              <a:rPr lang="en-US" dirty="0" smtClean="0"/>
              <a:t>(divide by 4)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81" y="2209800"/>
            <a:ext cx="314220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40" y="2019300"/>
            <a:ext cx="16041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4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  1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Standard form equation: (x –h)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+ (y –k)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r</a:t>
                </a:r>
                <a:r>
                  <a:rPr lang="en-US" baseline="30000" dirty="0" smtClean="0"/>
                  <a:t>2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(x + 8)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y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4</a:t>
                </a:r>
              </a:p>
              <a:p>
                <a:pPr marL="0" indent="0" algn="ctr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Center (-8, 0)</a:t>
                </a:r>
              </a:p>
              <a:p>
                <a:pPr marL="0" indent="0" algn="ctr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Radius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= 2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-Turn Arrow 3">
            <a:hlinkClick r:id="rId3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  2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(x –h)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+ (y –k)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r</a:t>
                </a:r>
                <a:r>
                  <a:rPr lang="en-US" baseline="30000" dirty="0" smtClean="0"/>
                  <a:t>2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Center (-3, -9)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(x - -3)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(y - -9)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baseline="30000" dirty="0" smtClean="0"/>
                  <a:t>2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(x + 3)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 + (y + 9)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 = 15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-Turn Arrow 3">
            <a:hlinkClick r:id="rId3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  3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Is the point (-6, 10) on the circle, inside, or outside the circle with equation:</a:t>
            </a:r>
          </a:p>
          <a:p>
            <a:pPr marL="0" indent="0" algn="ctr">
              <a:buNone/>
            </a:pPr>
            <a:r>
              <a:rPr lang="en-US" sz="4400" dirty="0"/>
              <a:t>(x + 4)</a:t>
            </a:r>
            <a:r>
              <a:rPr lang="en-US" sz="4400" baseline="30000" dirty="0"/>
              <a:t>2</a:t>
            </a:r>
            <a:r>
              <a:rPr lang="en-US" sz="4400" dirty="0"/>
              <a:t> + (y – 8)</a:t>
            </a:r>
            <a:r>
              <a:rPr lang="en-US" sz="4400" baseline="30000" dirty="0"/>
              <a:t>2</a:t>
            </a:r>
            <a:r>
              <a:rPr lang="en-US" sz="4400" dirty="0"/>
              <a:t> = 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(-6+4)</a:t>
            </a:r>
            <a:r>
              <a:rPr lang="en-US" baseline="30000" dirty="0" smtClean="0"/>
              <a:t>2</a:t>
            </a:r>
            <a:r>
              <a:rPr lang="en-US" dirty="0" smtClean="0"/>
              <a:t> + (10 – 8)</a:t>
            </a:r>
            <a:r>
              <a:rPr lang="en-US" baseline="30000" dirty="0" smtClean="0"/>
              <a:t>2</a:t>
            </a:r>
            <a:r>
              <a:rPr lang="en-US" dirty="0" smtClean="0"/>
              <a:t> = 9</a:t>
            </a:r>
          </a:p>
          <a:p>
            <a:pPr marL="0" indent="0" algn="ctr">
              <a:buNone/>
            </a:pPr>
            <a:r>
              <a:rPr lang="en-US" dirty="0" smtClean="0"/>
              <a:t>8 = 9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Inside the circle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(the distance from the center to (-6, 10) is less than the length of the radius.)</a:t>
            </a:r>
            <a:endParaRPr lang="en-US" dirty="0"/>
          </a:p>
        </p:txBody>
      </p:sp>
      <p:sp>
        <p:nvSpPr>
          <p:cNvPr id="5" name="U-Turn Arrow 4">
            <a:hlinkClick r:id="rId2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7.7    1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area of the circle.  Leave your answer in terms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895600"/>
            <a:ext cx="3281363" cy="354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  4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Write the standard form of a circle that has center </a:t>
            </a:r>
            <a:r>
              <a:rPr lang="en-US" b="1" dirty="0" smtClean="0"/>
              <a:t>(7, -2) </a:t>
            </a:r>
            <a:r>
              <a:rPr lang="en-US" dirty="0" smtClean="0"/>
              <a:t>and passes through point </a:t>
            </a:r>
            <a:r>
              <a:rPr lang="en-US" b="1" dirty="0" smtClean="0"/>
              <a:t>(-1, -6)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h, k 					    x, y</a:t>
            </a:r>
          </a:p>
          <a:p>
            <a:pPr marL="0" indent="0">
              <a:buNone/>
            </a:pPr>
            <a:r>
              <a:rPr lang="en-US" dirty="0" smtClean="0"/>
              <a:t>(x –h)</a:t>
            </a:r>
            <a:r>
              <a:rPr lang="en-US" baseline="30000" dirty="0" smtClean="0"/>
              <a:t>2 </a:t>
            </a:r>
            <a:r>
              <a:rPr lang="en-US" dirty="0" smtClean="0"/>
              <a:t>+ (y –k)</a:t>
            </a:r>
            <a:r>
              <a:rPr lang="en-US" baseline="30000" dirty="0" smtClean="0"/>
              <a:t>2</a:t>
            </a:r>
            <a:r>
              <a:rPr lang="en-US" dirty="0" smtClean="0"/>
              <a:t> = r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(-1 – 7)</a:t>
            </a:r>
            <a:r>
              <a:rPr lang="en-US" baseline="30000" dirty="0" smtClean="0"/>
              <a:t>2</a:t>
            </a:r>
            <a:r>
              <a:rPr lang="en-US" dirty="0" smtClean="0"/>
              <a:t> + (-6 - -2)</a:t>
            </a:r>
            <a:r>
              <a:rPr lang="en-US" baseline="30000" dirty="0" smtClean="0"/>
              <a:t>2</a:t>
            </a:r>
            <a:r>
              <a:rPr lang="en-US" dirty="0" smtClean="0"/>
              <a:t> = r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80 = 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(x – 7)</a:t>
            </a:r>
            <a:r>
              <a:rPr lang="en-US" baseline="30000" dirty="0" smtClean="0"/>
              <a:t>2</a:t>
            </a:r>
            <a:r>
              <a:rPr lang="en-US" dirty="0" smtClean="0"/>
              <a:t> + (y - -2)</a:t>
            </a:r>
            <a:r>
              <a:rPr lang="en-US" baseline="30000" dirty="0" smtClean="0"/>
              <a:t>2</a:t>
            </a:r>
            <a:r>
              <a:rPr lang="en-US" dirty="0" smtClean="0"/>
              <a:t> = 80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(x – 7)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 + (y + 2)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 = 80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U-Turn Arrow 3">
            <a:hlinkClick r:id="rId2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  5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Write an equation for a circle that has center (0, -4) and diameter 6.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Diameter 6 = radius 3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(x – 0)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+ (y + 4)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= 3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r>
              <a:rPr lang="en-US" sz="6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6000" b="1" dirty="0" smtClean="0">
                <a:solidFill>
                  <a:srgbClr val="FF0000"/>
                </a:solidFill>
              </a:rPr>
              <a:t> + (y + 4)</a:t>
            </a:r>
            <a:r>
              <a:rPr lang="en-US" sz="6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6000" b="1" dirty="0" smtClean="0">
                <a:solidFill>
                  <a:srgbClr val="FF0000"/>
                </a:solidFill>
              </a:rPr>
              <a:t> = 9</a:t>
            </a:r>
            <a:endParaRPr lang="en-US" sz="6000" b="1" dirty="0" smtClean="0">
              <a:solidFill>
                <a:srgbClr val="FF0000"/>
              </a:solidFill>
            </a:endParaRPr>
          </a:p>
        </p:txBody>
      </p:sp>
      <p:sp>
        <p:nvSpPr>
          <p:cNvPr id="8" name="U-Turn Arrow 7">
            <a:hlinkClick r:id="rId2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values of x and y:</a:t>
                </a:r>
              </a:p>
              <a:p>
                <a:pPr marL="0" indent="0">
                  <a:buNone/>
                </a:pPr>
                <a:r>
                  <a:rPr lang="en-US" dirty="0" smtClean="0"/>
                  <a:t>Hints: inscribed angle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intercepted arc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4637705" cy="301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483235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7239000" y="5562600"/>
            <a:ext cx="1447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(68-36)=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(32)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16°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Y</a:t>
                </a:r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(68+36)=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(104)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52°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00" y="2057400"/>
            <a:ext cx="4807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104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34*2 = 68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23266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18*2 = 36</a:t>
            </a:r>
            <a:endParaRPr lang="en-US" dirty="0"/>
          </a:p>
        </p:txBody>
      </p:sp>
      <p:sp>
        <p:nvSpPr>
          <p:cNvPr id="9" name="U-Turn Arrow 8">
            <a:hlinkClick r:id="rId4" action="ppaction://hlinksldjump"/>
          </p:cNvPr>
          <p:cNvSpPr/>
          <p:nvPr/>
        </p:nvSpPr>
        <p:spPr>
          <a:xfrm>
            <a:off x="7772400" y="5366266"/>
            <a:ext cx="1004889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7.7    2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If the area of a circle is 64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4000" dirty="0" smtClean="0"/>
                  <a:t> cm</a:t>
                </a:r>
                <a:r>
                  <a:rPr lang="en-US" sz="4000" baseline="30000" dirty="0" smtClean="0"/>
                  <a:t>2</a:t>
                </a:r>
                <a:r>
                  <a:rPr lang="en-US" sz="4000" dirty="0" smtClean="0"/>
                  <a:t>, find the circumference in terms of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4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A =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4000" dirty="0" smtClean="0"/>
                  <a:t>r</a:t>
                </a:r>
                <a:r>
                  <a:rPr lang="en-US" sz="4000" baseline="30000" dirty="0" smtClean="0"/>
                  <a:t>2</a:t>
                </a:r>
                <a:endParaRPr lang="en-US" sz="4000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C = 2</a:t>
                </a:r>
                <a:r>
                  <a:rPr lang="en-US" sz="40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4000" dirty="0" smtClean="0"/>
                  <a:t>r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7.7    3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area of the shaded sector. Leave your answer in terms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Area of a sector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𝑎𝑟𝑐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𝑚𝑒𝑎𝑠𝑢𝑟𝑒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26277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3341886" cy="290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1437</Words>
  <Application>Microsoft Office PowerPoint</Application>
  <PresentationFormat>On-screen Show (4:3)</PresentationFormat>
  <Paragraphs>364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Cambria Math</vt:lpstr>
      <vt:lpstr>Office Theme</vt:lpstr>
      <vt:lpstr>Geometry Unit 6 Jeopardy</vt:lpstr>
      <vt:lpstr>7.6       1</vt:lpstr>
      <vt:lpstr>7.6     2</vt:lpstr>
      <vt:lpstr>7.6     3</vt:lpstr>
      <vt:lpstr>7.6     4</vt:lpstr>
      <vt:lpstr>7.6    5</vt:lpstr>
      <vt:lpstr>7.7    1</vt:lpstr>
      <vt:lpstr>7.7    2</vt:lpstr>
      <vt:lpstr>7.7    3</vt:lpstr>
      <vt:lpstr>7.7     4</vt:lpstr>
      <vt:lpstr>7.7    5</vt:lpstr>
      <vt:lpstr>11.1      1</vt:lpstr>
      <vt:lpstr>11.1     2</vt:lpstr>
      <vt:lpstr>11.1     3</vt:lpstr>
      <vt:lpstr>11.1    4</vt:lpstr>
      <vt:lpstr>11.1       5</vt:lpstr>
      <vt:lpstr>11.2    1</vt:lpstr>
      <vt:lpstr>11.2    2</vt:lpstr>
      <vt:lpstr>11.2    3</vt:lpstr>
      <vt:lpstr>11.2     4</vt:lpstr>
      <vt:lpstr>11.2   5</vt:lpstr>
      <vt:lpstr>11.3  1</vt:lpstr>
      <vt:lpstr>11.3   2</vt:lpstr>
      <vt:lpstr>11.3    3</vt:lpstr>
      <vt:lpstr>11.3   4</vt:lpstr>
      <vt:lpstr>11.3   5</vt:lpstr>
      <vt:lpstr>11.4   1</vt:lpstr>
      <vt:lpstr>11.4    2</vt:lpstr>
      <vt:lpstr>11.4   3</vt:lpstr>
      <vt:lpstr>11.4   4</vt:lpstr>
      <vt:lpstr>11.4   5</vt:lpstr>
      <vt:lpstr>11.5   1</vt:lpstr>
      <vt:lpstr>11.5   2</vt:lpstr>
      <vt:lpstr>11.5   3</vt:lpstr>
      <vt:lpstr>11.5   4</vt:lpstr>
      <vt:lpstr>11.5   5</vt:lpstr>
      <vt:lpstr>7.6  1 ANSWER</vt:lpstr>
      <vt:lpstr>7.6  2 ANSWER</vt:lpstr>
      <vt:lpstr>7.6  3 ANSWER</vt:lpstr>
      <vt:lpstr>7.6   4 ANSWER</vt:lpstr>
      <vt:lpstr>7.6  5 ANSWER</vt:lpstr>
      <vt:lpstr>7.7  1 ANSWER</vt:lpstr>
      <vt:lpstr>7.7  2 ANSWER</vt:lpstr>
      <vt:lpstr>7.7   3 ANSWER</vt:lpstr>
      <vt:lpstr>7.7  4 ANSWER</vt:lpstr>
      <vt:lpstr>7.7   5 ANSWER</vt:lpstr>
      <vt:lpstr>11.1  1 ANSWER</vt:lpstr>
      <vt:lpstr>11.1  2 ANSWER</vt:lpstr>
      <vt:lpstr>11.1   3  ANSWER</vt:lpstr>
      <vt:lpstr>11.1  4 ANSWER</vt:lpstr>
      <vt:lpstr>11.1  5 ANSWER</vt:lpstr>
      <vt:lpstr>11.2   1 ANSWER</vt:lpstr>
      <vt:lpstr>11.2   2 ANSWER</vt:lpstr>
      <vt:lpstr>11.2   3 ANSWER</vt:lpstr>
      <vt:lpstr>11.2   4 ANSWER</vt:lpstr>
      <vt:lpstr>11.2  5 ANSWER</vt:lpstr>
      <vt:lpstr>11.3  1 ANSWER</vt:lpstr>
      <vt:lpstr>11.3   2 ANSWER</vt:lpstr>
      <vt:lpstr>11.3  3 ANSWER</vt:lpstr>
      <vt:lpstr>11.3   4 ANSWER</vt:lpstr>
      <vt:lpstr>11.3   5 ANSWER</vt:lpstr>
      <vt:lpstr>11.4  1 ANSWER</vt:lpstr>
      <vt:lpstr>11.4   2 ANSWER</vt:lpstr>
      <vt:lpstr>11.4   3 ANSWER</vt:lpstr>
      <vt:lpstr>11.4   4 ANSWER</vt:lpstr>
      <vt:lpstr>11.4  5 ANSWER</vt:lpstr>
      <vt:lpstr>11.5  1 ANSWER</vt:lpstr>
      <vt:lpstr>11.5  2 ANSWER</vt:lpstr>
      <vt:lpstr>11.5  3 ANSWER</vt:lpstr>
      <vt:lpstr>11.5  4 ANSWER</vt:lpstr>
      <vt:lpstr>11.5  5 ANSWER</vt:lpstr>
      <vt:lpstr>Final Jeopardy</vt:lpstr>
      <vt:lpstr>Final Jeopardy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Unit 6 Jeopardy</dc:title>
  <dc:creator>byronrs</dc:creator>
  <cp:lastModifiedBy>BYRON, RENEE</cp:lastModifiedBy>
  <cp:revision>33</cp:revision>
  <dcterms:created xsi:type="dcterms:W3CDTF">2014-04-19T20:01:15Z</dcterms:created>
  <dcterms:modified xsi:type="dcterms:W3CDTF">2015-04-17T11:25:21Z</dcterms:modified>
</cp:coreProperties>
</file>