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6" r:id="rId60"/>
    <p:sldId id="317" r:id="rId61"/>
    <p:sldId id="318" r:id="rId62"/>
    <p:sldId id="319" r:id="rId63"/>
    <p:sldId id="32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4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7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3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6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0792-2E75-4226-A4DE-37BCD9855D11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C717-13DC-4D11-8DA5-D7AF9645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8.xml"/><Relationship Id="rId18" Type="http://schemas.openxmlformats.org/officeDocument/2006/relationships/slide" Target="slide24.xml"/><Relationship Id="rId26" Type="http://schemas.openxmlformats.org/officeDocument/2006/relationships/slide" Target="slide6.xml"/><Relationship Id="rId3" Type="http://schemas.openxmlformats.org/officeDocument/2006/relationships/slide" Target="slide7.xml"/><Relationship Id="rId21" Type="http://schemas.openxmlformats.org/officeDocument/2006/relationships/slide" Target="slide10.xml"/><Relationship Id="rId7" Type="http://schemas.openxmlformats.org/officeDocument/2006/relationships/slide" Target="slide27.xml"/><Relationship Id="rId12" Type="http://schemas.openxmlformats.org/officeDocument/2006/relationships/slide" Target="slide23.xml"/><Relationship Id="rId17" Type="http://schemas.openxmlformats.org/officeDocument/2006/relationships/slide" Target="slide19.xml"/><Relationship Id="rId25" Type="http://schemas.openxmlformats.org/officeDocument/2006/relationships/slide" Target="slide30.xml"/><Relationship Id="rId2" Type="http://schemas.openxmlformats.org/officeDocument/2006/relationships/slide" Target="slide2.xml"/><Relationship Id="rId16" Type="http://schemas.openxmlformats.org/officeDocument/2006/relationships/slide" Target="slide14.xml"/><Relationship Id="rId20" Type="http://schemas.openxmlformats.org/officeDocument/2006/relationships/slide" Target="slide5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8.xml"/><Relationship Id="rId24" Type="http://schemas.openxmlformats.org/officeDocument/2006/relationships/slide" Target="slide25.xml"/><Relationship Id="rId32" Type="http://schemas.openxmlformats.org/officeDocument/2006/relationships/slide" Target="slide62.xml"/><Relationship Id="rId5" Type="http://schemas.openxmlformats.org/officeDocument/2006/relationships/slide" Target="slide17.xml"/><Relationship Id="rId15" Type="http://schemas.openxmlformats.org/officeDocument/2006/relationships/slide" Target="slide9.xml"/><Relationship Id="rId23" Type="http://schemas.openxmlformats.org/officeDocument/2006/relationships/slide" Target="slide20.xml"/><Relationship Id="rId28" Type="http://schemas.openxmlformats.org/officeDocument/2006/relationships/slide" Target="slide16.xml"/><Relationship Id="rId10" Type="http://schemas.openxmlformats.org/officeDocument/2006/relationships/slide" Target="slide13.xml"/><Relationship Id="rId19" Type="http://schemas.openxmlformats.org/officeDocument/2006/relationships/slide" Target="slide29.xml"/><Relationship Id="rId31" Type="http://schemas.openxmlformats.org/officeDocument/2006/relationships/slide" Target="slide31.xml"/><Relationship Id="rId4" Type="http://schemas.openxmlformats.org/officeDocument/2006/relationships/slide" Target="slide12.xml"/><Relationship Id="rId9" Type="http://schemas.openxmlformats.org/officeDocument/2006/relationships/slide" Target="slide8.xml"/><Relationship Id="rId14" Type="http://schemas.openxmlformats.org/officeDocument/2006/relationships/slide" Target="slide4.xml"/><Relationship Id="rId22" Type="http://schemas.openxmlformats.org/officeDocument/2006/relationships/slide" Target="slide15.xml"/><Relationship Id="rId27" Type="http://schemas.openxmlformats.org/officeDocument/2006/relationships/slide" Target="slide11.xml"/><Relationship Id="rId30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Unit 5 Jeopardy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Special right     </a:t>
            </a:r>
            <a:r>
              <a:rPr lang="en-US" sz="1600" dirty="0" err="1" smtClean="0"/>
              <a:t>Right</a:t>
            </a:r>
            <a:r>
              <a:rPr lang="en-US" sz="1600" dirty="0" smtClean="0"/>
              <a:t> triangle	Right triangle	</a:t>
            </a:r>
            <a:r>
              <a:rPr lang="en-US" sz="1600" u="sng" dirty="0" smtClean="0"/>
              <a:t>Law </a:t>
            </a:r>
            <a:r>
              <a:rPr lang="en-US" sz="1600" u="sng" dirty="0" err="1" smtClean="0"/>
              <a:t>Sines</a:t>
            </a:r>
            <a:r>
              <a:rPr lang="en-US" sz="1600" dirty="0" smtClean="0"/>
              <a:t>	   </a:t>
            </a:r>
            <a:r>
              <a:rPr lang="en-US" sz="1600" u="sng" dirty="0" smtClean="0"/>
              <a:t>Law Cosines </a:t>
            </a:r>
            <a:r>
              <a:rPr lang="en-US" sz="1600" dirty="0" smtClean="0"/>
              <a:t>           </a:t>
            </a:r>
            <a:r>
              <a:rPr lang="en-US" sz="1600" u="sng" dirty="0" smtClean="0"/>
              <a:t>  Area</a:t>
            </a:r>
          </a:p>
          <a:p>
            <a:pPr marL="0" indent="0">
              <a:buNone/>
            </a:pPr>
            <a:r>
              <a:rPr lang="en-US" sz="1600" u="sng" dirty="0" smtClean="0"/>
              <a:t>Triangles  </a:t>
            </a:r>
            <a:r>
              <a:rPr lang="en-US" sz="1600" dirty="0" smtClean="0"/>
              <a:t>	        </a:t>
            </a:r>
            <a:r>
              <a:rPr lang="en-US" sz="1600" u="sng" dirty="0" smtClean="0"/>
              <a:t>    trig	</a:t>
            </a:r>
            <a:r>
              <a:rPr lang="en-US" sz="1600" dirty="0" smtClean="0"/>
              <a:t>	</a:t>
            </a:r>
            <a:r>
              <a:rPr lang="en-US" sz="1600" u="sng" dirty="0" smtClean="0"/>
              <a:t>   trig – sides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hlinkClick r:id="rId2" action="ppaction://hlinksldjump"/>
              </a:rPr>
              <a:t>1</a:t>
            </a:r>
            <a:r>
              <a:rPr lang="en-US" sz="2400" dirty="0" smtClean="0"/>
              <a:t>	           </a:t>
            </a:r>
            <a:r>
              <a:rPr lang="en-US" sz="2400" dirty="0" smtClean="0">
                <a:hlinkClick r:id="rId3" action="ppaction://hlinksldjump"/>
              </a:rPr>
              <a:t>1</a:t>
            </a:r>
            <a:r>
              <a:rPr lang="en-US" sz="2400" dirty="0" smtClean="0"/>
              <a:t>		   </a:t>
            </a:r>
            <a:r>
              <a:rPr lang="en-US" sz="2400" dirty="0" smtClean="0">
                <a:hlinkClick r:id="rId4" action="ppaction://hlinksldjump"/>
              </a:rPr>
              <a:t>1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5" action="ppaction://hlinksldjump"/>
              </a:rPr>
              <a:t>1</a:t>
            </a:r>
            <a:r>
              <a:rPr lang="en-US" sz="2400" dirty="0" smtClean="0"/>
              <a:t>	     </a:t>
            </a:r>
            <a:r>
              <a:rPr lang="en-US" sz="2400" dirty="0" smtClean="0">
                <a:hlinkClick r:id="rId6" action="ppaction://hlinksldjump"/>
              </a:rPr>
              <a:t>1 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7" action="ppaction://hlinksldjump"/>
              </a:rPr>
              <a:t>1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hlinkClick r:id="rId8" action="ppaction://hlinksldjump"/>
              </a:rPr>
              <a:t>2</a:t>
            </a:r>
            <a:r>
              <a:rPr lang="en-US" sz="2400" dirty="0" smtClean="0"/>
              <a:t>	           </a:t>
            </a:r>
            <a:r>
              <a:rPr lang="en-US" sz="2400" dirty="0" smtClean="0">
                <a:hlinkClick r:id="rId9" action="ppaction://hlinksldjump"/>
              </a:rPr>
              <a:t>2	</a:t>
            </a:r>
            <a:r>
              <a:rPr lang="en-US" sz="2400" dirty="0" smtClean="0"/>
              <a:t>	    </a:t>
            </a:r>
            <a:r>
              <a:rPr lang="en-US" sz="2400" dirty="0" smtClean="0">
                <a:hlinkClick r:id="rId10" action="ppaction://hlinksldjump"/>
              </a:rPr>
              <a:t>2 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11" action="ppaction://hlinksldjump"/>
              </a:rPr>
              <a:t>2 </a:t>
            </a:r>
            <a:r>
              <a:rPr lang="en-US" sz="2400" dirty="0" smtClean="0"/>
              <a:t>  	     </a:t>
            </a:r>
            <a:r>
              <a:rPr lang="en-US" sz="2400" dirty="0" smtClean="0">
                <a:hlinkClick r:id="rId12" action="ppaction://hlinksldjump"/>
              </a:rPr>
              <a:t> 2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13" action="ppaction://hlinksldjump"/>
              </a:rPr>
              <a:t>2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hlinkClick r:id="rId14" action="ppaction://hlinksldjump"/>
              </a:rPr>
              <a:t>3</a:t>
            </a:r>
            <a:r>
              <a:rPr lang="en-US" sz="2400" dirty="0" smtClean="0"/>
              <a:t>	           </a:t>
            </a:r>
            <a:r>
              <a:rPr lang="en-US" sz="2400" dirty="0" smtClean="0">
                <a:hlinkClick r:id="rId15" action="ppaction://hlinksldjump"/>
              </a:rPr>
              <a:t>3</a:t>
            </a:r>
            <a:r>
              <a:rPr lang="en-US" sz="2400" dirty="0" smtClean="0"/>
              <a:t>		    </a:t>
            </a:r>
            <a:r>
              <a:rPr lang="en-US" sz="2400" dirty="0" smtClean="0">
                <a:hlinkClick r:id="rId16" action="ppaction://hlinksldjump"/>
              </a:rPr>
              <a:t>3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17" action="ppaction://hlinksldjump"/>
              </a:rPr>
              <a:t>3</a:t>
            </a:r>
            <a:r>
              <a:rPr lang="en-US" sz="2400" dirty="0" smtClean="0"/>
              <a:t>	     </a:t>
            </a:r>
            <a:r>
              <a:rPr lang="en-US" sz="2400" dirty="0" smtClean="0">
                <a:hlinkClick r:id="rId18" action="ppaction://hlinksldjump"/>
              </a:rPr>
              <a:t> 3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19" action="ppaction://hlinksldjump"/>
              </a:rPr>
              <a:t>3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hlinkClick r:id="rId20" action="ppaction://hlinksldjump"/>
              </a:rPr>
              <a:t>4</a:t>
            </a:r>
            <a:r>
              <a:rPr lang="en-US" sz="2400" dirty="0" smtClean="0"/>
              <a:t>	           </a:t>
            </a:r>
            <a:r>
              <a:rPr lang="en-US" sz="2400" dirty="0" smtClean="0">
                <a:hlinkClick r:id="rId21" action="ppaction://hlinksldjump"/>
              </a:rPr>
              <a:t>4	</a:t>
            </a:r>
            <a:r>
              <a:rPr lang="en-US" sz="2400" dirty="0" smtClean="0"/>
              <a:t>	   </a:t>
            </a:r>
            <a:r>
              <a:rPr lang="en-US" sz="2400" dirty="0" smtClean="0">
                <a:hlinkClick r:id="rId22" action="ppaction://hlinksldjump"/>
              </a:rPr>
              <a:t> 4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23" action="ppaction://hlinksldjump"/>
              </a:rPr>
              <a:t>4</a:t>
            </a:r>
            <a:r>
              <a:rPr lang="en-US" sz="2400" dirty="0" smtClean="0"/>
              <a:t>	      </a:t>
            </a:r>
            <a:r>
              <a:rPr lang="en-US" sz="2400" dirty="0" smtClean="0">
                <a:hlinkClick r:id="rId24" action="ppaction://hlinksldjump"/>
              </a:rPr>
              <a:t>4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25" action="ppaction://hlinksldjump"/>
              </a:rPr>
              <a:t>4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hlinkClick r:id="rId26" action="ppaction://hlinksldjump"/>
              </a:rPr>
              <a:t>5</a:t>
            </a:r>
            <a:r>
              <a:rPr lang="en-US" sz="2400" dirty="0" smtClean="0"/>
              <a:t>                      </a:t>
            </a:r>
            <a:r>
              <a:rPr lang="en-US" sz="2400" dirty="0" smtClean="0">
                <a:hlinkClick r:id="rId27" action="ppaction://hlinksldjump"/>
              </a:rPr>
              <a:t>5	</a:t>
            </a:r>
            <a:r>
              <a:rPr lang="en-US" sz="2400" dirty="0" smtClean="0"/>
              <a:t>	    </a:t>
            </a:r>
            <a:r>
              <a:rPr lang="en-US" sz="2400" dirty="0" smtClean="0">
                <a:hlinkClick r:id="rId28" action="ppaction://hlinksldjump"/>
              </a:rPr>
              <a:t>5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29" action="ppaction://hlinksldjump"/>
              </a:rPr>
              <a:t>5</a:t>
            </a:r>
            <a:r>
              <a:rPr lang="en-US" sz="2400" dirty="0" smtClean="0"/>
              <a:t>	       </a:t>
            </a:r>
            <a:r>
              <a:rPr lang="en-US" sz="2400" dirty="0" smtClean="0">
                <a:hlinkClick r:id="rId30" action="ppaction://hlinksldjump"/>
              </a:rPr>
              <a:t>5</a:t>
            </a:r>
            <a:r>
              <a:rPr lang="en-US" sz="2400" dirty="0" smtClean="0"/>
              <a:t>   	          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hlinkClick r:id="rId31" action="ppaction://hlinksldjump"/>
              </a:rPr>
              <a:t>5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hlinkClick r:id="rId32" action="ppaction://hlinksldjump"/>
              </a:rPr>
              <a:t>Final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554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 of the angle: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52674"/>
            <a:ext cx="3219450" cy="37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934200" y="5334000"/>
            <a:ext cx="1371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 of the angle: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57462"/>
            <a:ext cx="4891089" cy="30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858000" y="5257800"/>
            <a:ext cx="1371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Solve for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6513"/>
            <a:ext cx="4467225" cy="36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391400" y="56388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Solve for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47938"/>
            <a:ext cx="4343400" cy="358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400800" y="5334000"/>
            <a:ext cx="1676400" cy="801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Solve for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95574"/>
            <a:ext cx="5149069" cy="317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391400" y="55626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Solve for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58" y="2633663"/>
            <a:ext cx="523575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010400" y="5562600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Solve for x: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66938"/>
            <a:ext cx="4295775" cy="409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086600" y="5638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law of </a:t>
            </a:r>
            <a:r>
              <a:rPr lang="en-US" dirty="0" err="1" smtClean="0"/>
              <a:t>sines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50981"/>
            <a:ext cx="4676775" cy="9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99046"/>
            <a:ext cx="43091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162800" y="5638800"/>
            <a:ext cx="1219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law of </a:t>
            </a:r>
            <a:r>
              <a:rPr lang="en-US" dirty="0" err="1" smtClean="0"/>
              <a:t>sines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50981"/>
            <a:ext cx="4676775" cy="9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799"/>
            <a:ext cx="4114800" cy="310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6705600" y="5562600"/>
            <a:ext cx="1447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law of </a:t>
            </a:r>
            <a:r>
              <a:rPr lang="en-US" dirty="0" err="1" smtClean="0"/>
              <a:t>sines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50981"/>
            <a:ext cx="4676775" cy="9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4038600" cy="24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6324600" y="51816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missing sides: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43175"/>
            <a:ext cx="4362450" cy="33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629400" y="54102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law of </a:t>
            </a:r>
            <a:r>
              <a:rPr lang="en-US" dirty="0" err="1" smtClean="0"/>
              <a:t>sines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50981"/>
            <a:ext cx="4676775" cy="9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4191000" cy="304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6477000" y="53340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the law of </a:t>
            </a:r>
            <a:r>
              <a:rPr lang="en-US" dirty="0" err="1" smtClean="0"/>
              <a:t>sines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0817"/>
            <a:ext cx="4605892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934200" y="55626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133600"/>
            <a:ext cx="5514975" cy="11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b</a:t>
            </a:r>
            <a:r>
              <a:rPr lang="en-US" baseline="30000" dirty="0" smtClean="0"/>
              <a:t>2</a:t>
            </a:r>
            <a:r>
              <a:rPr lang="en-US" dirty="0" smtClean="0"/>
              <a:t> = a</a:t>
            </a:r>
            <a:r>
              <a:rPr lang="en-US" baseline="30000" dirty="0" smtClean="0"/>
              <a:t>2</a:t>
            </a:r>
            <a:r>
              <a:rPr lang="en-US" dirty="0" smtClean="0"/>
              <a:t> + c</a:t>
            </a:r>
            <a:r>
              <a:rPr lang="en-US" baseline="30000" dirty="0" smtClean="0"/>
              <a:t>2</a:t>
            </a:r>
            <a:r>
              <a:rPr lang="en-US" dirty="0" smtClean="0"/>
              <a:t> – 2ac(</a:t>
            </a:r>
            <a:r>
              <a:rPr lang="en-US" dirty="0" err="1" smtClean="0"/>
              <a:t>cosB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28" y="2819400"/>
            <a:ext cx="4152900" cy="289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029200"/>
            <a:ext cx="1371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b</a:t>
            </a:r>
            <a:r>
              <a:rPr lang="en-US" baseline="30000" dirty="0" smtClean="0"/>
              <a:t>2</a:t>
            </a:r>
            <a:r>
              <a:rPr lang="en-US" dirty="0" smtClean="0"/>
              <a:t> = a</a:t>
            </a:r>
            <a:r>
              <a:rPr lang="en-US" baseline="30000" dirty="0" smtClean="0"/>
              <a:t>2</a:t>
            </a:r>
            <a:r>
              <a:rPr lang="en-US" dirty="0" smtClean="0"/>
              <a:t> + c</a:t>
            </a:r>
            <a:r>
              <a:rPr lang="en-US" baseline="30000" dirty="0" smtClean="0"/>
              <a:t>2</a:t>
            </a:r>
            <a:r>
              <a:rPr lang="en-US" dirty="0" smtClean="0"/>
              <a:t> – 2ac(</a:t>
            </a:r>
            <a:r>
              <a:rPr lang="en-US" dirty="0" err="1" smtClean="0"/>
              <a:t>cosB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238375"/>
            <a:ext cx="3519488" cy="387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315200" y="51816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90775"/>
            <a:ext cx="3519488" cy="387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law of cosines: </a:t>
                </a:r>
                <a:r>
                  <a:rPr lang="en-US" dirty="0" err="1"/>
                  <a:t>cosA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76500"/>
            <a:ext cx="4953000" cy="316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858000" y="5257800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law of cosines: </a:t>
                </a:r>
                <a:r>
                  <a:rPr lang="en-US" dirty="0" err="1"/>
                  <a:t>cosC</a:t>
                </a:r>
                <a:r>
                  <a:rPr lang="en-US" dirty="0"/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362200"/>
            <a:ext cx="3781425" cy="38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477000" y="4876800"/>
            <a:ext cx="1752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law of cosines: </a:t>
                </a:r>
                <a:r>
                  <a:rPr lang="en-US" dirty="0" err="1"/>
                  <a:t>cosB</a:t>
                </a:r>
                <a:r>
                  <a:rPr lang="en-US" dirty="0"/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𝑎𝑐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0788"/>
            <a:ext cx="4648200" cy="32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477000" y="50292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bc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sinA</a:t>
                </a:r>
                <a:r>
                  <a:rPr lang="en-US" dirty="0" smtClean="0"/>
                  <a:t>) to find the area of the triangle: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05" y="2633663"/>
            <a:ext cx="44611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858000" y="54864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area of the triangle: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52700"/>
            <a:ext cx="4495800" cy="272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629400" y="54864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area of the hexagon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ap</a:t>
                </a:r>
                <a:r>
                  <a:rPr lang="en-US" dirty="0" smtClean="0"/>
                  <a:t>  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bc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sinA</a:t>
                </a:r>
                <a:r>
                  <a:rPr lang="en-US" dirty="0" smtClean="0"/>
                  <a:t>)*number of triangles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35154"/>
            <a:ext cx="35943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858000" y="5562600"/>
            <a:ext cx="1219200" cy="744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missing sides: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90813"/>
            <a:ext cx="4638675" cy="32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858000" y="5638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area of the pentagon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ap</a:t>
                </a:r>
                <a:r>
                  <a:rPr lang="en-US" dirty="0" smtClean="0"/>
                  <a:t>  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bc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sinA</a:t>
                </a:r>
                <a:r>
                  <a:rPr lang="en-US" dirty="0" smtClean="0"/>
                  <a:t>)*number of triangles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386667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391400" y="57150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area of the octagon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ap</a:t>
                </a:r>
                <a:r>
                  <a:rPr lang="en-US" dirty="0" smtClean="0"/>
                  <a:t>  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bc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sinA</a:t>
                </a:r>
                <a:r>
                  <a:rPr lang="en-US" dirty="0" smtClean="0"/>
                  <a:t>)*number of triangles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3913972" cy="366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553200" y="5562600"/>
            <a:ext cx="1600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Answer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= 5           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 x = 5</a:t>
                </a:r>
              </a:p>
              <a:p>
                <a:pPr marL="0" indent="0">
                  <a:buNone/>
                </a:pPr>
                <a:r>
                  <a:rPr lang="en-US" sz="4800" dirty="0">
                    <a:solidFill>
                      <a:srgbClr val="FF0000"/>
                    </a:solidFill>
                  </a:rPr>
                  <a:t>	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				      y = 5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306131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751748" cy="14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5" action="ppaction://hlinksldjump"/>
          </p:cNvPr>
          <p:cNvSpPr/>
          <p:nvPr/>
        </p:nvSpPr>
        <p:spPr>
          <a:xfrm>
            <a:off x="7543800" y="525780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Answer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                               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m = 2*10 = 20</a:t>
                </a:r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		                    n =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3114675" cy="217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600"/>
            <a:ext cx="1423703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5" action="ppaction://hlinksldjump"/>
          </p:cNvPr>
          <p:cNvSpPr/>
          <p:nvPr/>
        </p:nvSpPr>
        <p:spPr>
          <a:xfrm>
            <a:off x="7138336" y="502920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Answer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                         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3600" dirty="0" smtClean="0"/>
                  <a:t> </a:t>
                </a:r>
                <a:r>
                  <a:rPr lang="en-US" dirty="0" smtClean="0"/>
                  <a:t>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dirty="0" smtClean="0"/>
                  <a:t> 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dirty="0" smtClean="0"/>
                  <a:t>= 5(2) =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10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y 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8" y="4038600"/>
            <a:ext cx="3042222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751748" cy="14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5" action="ppaction://hlinksldjump"/>
          </p:cNvPr>
          <p:cNvSpPr/>
          <p:nvPr/>
        </p:nvSpPr>
        <p:spPr>
          <a:xfrm>
            <a:off x="7138336" y="502920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Answer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y = 20 ÷ 2 = 10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	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		x =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27516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600"/>
            <a:ext cx="1423703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5" action="ppaction://hlinksldjump"/>
          </p:cNvPr>
          <p:cNvSpPr/>
          <p:nvPr/>
        </p:nvSpPr>
        <p:spPr>
          <a:xfrm>
            <a:off x="7138336" y="502920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Answer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n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</a:rPr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	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		  m = 2*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</a:rPr>
                  <a:t> =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45857"/>
            <a:ext cx="2667000" cy="20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82" y="1428600"/>
            <a:ext cx="1160921" cy="1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-Turn Arrow 6">
            <a:hlinkClick r:id="rId5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answer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Soh </a:t>
                </a:r>
                <a:r>
                  <a:rPr lang="en-US" dirty="0" err="1" smtClean="0"/>
                  <a:t>Cah</a:t>
                </a:r>
                <a:r>
                  <a:rPr lang="en-US" dirty="0" smtClean="0"/>
                  <a:t> Toa</a:t>
                </a:r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Sin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Cos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Tan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200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answer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sin of A = the cos of the complement of A”</a:t>
            </a:r>
          </a:p>
          <a:p>
            <a:pPr marL="0" indent="0" algn="ctr">
              <a:buNone/>
            </a:pPr>
            <a:r>
              <a:rPr lang="en-US" sz="6000" dirty="0" smtClean="0"/>
              <a:t>Sin 75 = </a:t>
            </a:r>
            <a:r>
              <a:rPr lang="en-US" sz="6000" b="1" dirty="0" smtClean="0">
                <a:solidFill>
                  <a:srgbClr val="FF0000"/>
                </a:solidFill>
              </a:rPr>
              <a:t>Cos 15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U-Turn Arrow 3">
            <a:hlinkClick r:id="rId2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answer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h𝑦𝑝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Sin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= sin</a:t>
                </a:r>
                <a:r>
                  <a:rPr lang="en-US" baseline="30000" dirty="0" smtClean="0"/>
                  <a:t>-1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4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156506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missing sides: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581274"/>
            <a:ext cx="4713485" cy="34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010400" y="57912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answer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Cos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h𝑦𝑝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os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2.7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cos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2.7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𝟔𝟕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122980" cy="24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answer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Tan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𝑎𝑑𝑗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an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11.5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tan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11.5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60747"/>
            <a:ext cx="2597594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answer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h𝑦𝑝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Sin47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13sin47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= 9.5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669127"/>
            <a:ext cx="2233612" cy="18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answer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Tan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𝑎𝑑𝑗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Tan 46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x = 3tan46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4800" b="1" dirty="0" smtClean="0">
                    <a:solidFill>
                      <a:srgbClr val="FF0000"/>
                    </a:solidFill>
                  </a:rPr>
                  <a:t> = 3.1</a:t>
                </a:r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333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358492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answer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h𝑦𝑝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Cos40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6cos40</a:t>
                </a:r>
              </a:p>
              <a:p>
                <a:pPr marL="0" indent="0">
                  <a:buNone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x = 4.6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59" y="1837218"/>
            <a:ext cx="2786869" cy="17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answer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𝑎𝑑𝑗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h𝑦𝑝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Cos26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  <m:r>
                          <a:rPr lang="en-US" b="0" i="1" smtClean="0">
                            <a:latin typeface="Cambria Math"/>
                          </a:rPr>
                          <m:t>26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5400" b="1" dirty="0" smtClean="0">
                    <a:solidFill>
                      <a:srgbClr val="FF0000"/>
                    </a:solidFill>
                  </a:rPr>
                  <a:t>x = 26.7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237216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– sides answer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Tan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𝑜𝑝𝑝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𝑎𝑑𝑗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Tan </a:t>
                </a:r>
                <a:r>
                  <a:rPr lang="en-US" dirty="0" smtClean="0"/>
                  <a:t>34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13.2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13.2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𝑡𝑎𝑛</m:t>
                        </m:r>
                        <m:r>
                          <a:rPr lang="en-US" b="0" i="1" smtClean="0">
                            <a:latin typeface="Cambria Math"/>
                          </a:rPr>
                          <m:t>34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5400" b="1" dirty="0" smtClean="0">
                    <a:solidFill>
                      <a:srgbClr val="FF0000"/>
                    </a:solidFill>
                  </a:rPr>
                  <a:t>x = 19.6</a:t>
                </a:r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26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523046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answer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Law of </a:t>
                </a:r>
                <a:r>
                  <a:rPr lang="en-US" dirty="0" err="1" smtClean="0"/>
                  <a:t>sines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AC = side b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94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63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cross multiply</a:t>
                </a:r>
              </a:p>
              <a:p>
                <a:pPr marL="0" indent="0">
                  <a:buNone/>
                </a:pPr>
                <a:r>
                  <a:rPr lang="en-US" dirty="0" smtClean="0"/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25</m:t>
                        </m:r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94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63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b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= 27.989 = 28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t="-1752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4676775" cy="9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15459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5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answer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Law of </a:t>
                </a:r>
                <a:r>
                  <a:rPr lang="en-US" dirty="0" err="1"/>
                  <a:t>sines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BC = side 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84</m:t>
                        </m:r>
                      </m:den>
                    </m:f>
                  </m:oMath>
                </a14:m>
                <a:r>
                  <a:rPr lang="en-US" dirty="0" smtClean="0"/>
                  <a:t> cross multiply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𝑠𝑖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84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a =8.997 = 9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4676775" cy="9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2323404" cy="17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-Turn Arrow 6">
            <a:hlinkClick r:id="rId5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answer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Law of </a:t>
                </a:r>
                <a:r>
                  <a:rPr lang="en-US" dirty="0" err="1"/>
                  <a:t>sines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58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 smtClean="0"/>
                  <a:t> cross multiply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SinC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58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29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 = sin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15</m:t>
                        </m:r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i="1">
                            <a:latin typeface="Cambria Math"/>
                          </a:rPr>
                          <m:t>58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29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C = 26°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752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4676775" cy="9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49763"/>
            <a:ext cx="2362200" cy="141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5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missing sides: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290763"/>
            <a:ext cx="4186238" cy="44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7150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answer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Law of </a:t>
                </a:r>
                <a:r>
                  <a:rPr lang="en-US" dirty="0" err="1"/>
                  <a:t>sines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AB = side c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A = 180 – (62 + 30) = 88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62</m:t>
                        </m:r>
                      </m:den>
                    </m:f>
                  </m:oMath>
                </a14:m>
                <a:r>
                  <a:rPr lang="en-US" dirty="0" smtClean="0"/>
                  <a:t> cross multiply</a:t>
                </a:r>
              </a:p>
              <a:p>
                <a:pPr marL="0" indent="0">
                  <a:buNone/>
                </a:pPr>
                <a:r>
                  <a:rPr lang="en-US" dirty="0" smtClean="0"/>
                  <a:t>c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62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i="1">
                            <a:latin typeface="Cambria Math"/>
                          </a:rPr>
                          <m:t>88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c =22.97 = 23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4676775" cy="9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514600" cy="182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572000" y="29718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-Turn Arrow 7">
            <a:hlinkClick r:id="rId5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 smtClean="0"/>
              <a:t> answer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Law of </a:t>
                </a:r>
                <a:r>
                  <a:rPr lang="en-US" dirty="0" err="1" smtClean="0"/>
                  <a:t>sines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137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 smtClean="0"/>
                  <a:t> cross multiply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SinB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137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 </a:t>
                </a:r>
                <a:r>
                  <a:rPr lang="en-US" dirty="0"/>
                  <a:t>= sin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i="1">
                            <a:latin typeface="Cambria Math"/>
                          </a:rPr>
                          <m:t>137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17°</a:t>
                </a:r>
                <a:endParaRPr lang="en-US" sz="4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752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061419" cy="178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4676775" cy="9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5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answer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b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c</a:t>
            </a:r>
            <a:r>
              <a:rPr lang="en-US" baseline="30000" dirty="0"/>
              <a:t>2</a:t>
            </a:r>
            <a:r>
              <a:rPr lang="en-US" dirty="0"/>
              <a:t> – 2ac(</a:t>
            </a:r>
            <a:r>
              <a:rPr lang="en-US" dirty="0" err="1"/>
              <a:t>cosB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 = 27</a:t>
            </a:r>
            <a:r>
              <a:rPr lang="en-US" baseline="30000" dirty="0" smtClean="0"/>
              <a:t>2</a:t>
            </a:r>
            <a:r>
              <a:rPr lang="en-US" dirty="0" smtClean="0"/>
              <a:t> + 30</a:t>
            </a:r>
            <a:r>
              <a:rPr lang="en-US" baseline="30000" dirty="0" smtClean="0"/>
              <a:t>2</a:t>
            </a:r>
            <a:r>
              <a:rPr lang="en-US" dirty="0" smtClean="0"/>
              <a:t> – 2(27)(30)(cos101)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 = 1938.110573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b = 44.02 = 44 </a:t>
            </a:r>
            <a:endParaRPr lang="en-US" sz="5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51655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answer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b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+ c</a:t>
            </a:r>
            <a:r>
              <a:rPr lang="en-US" baseline="30000" dirty="0"/>
              <a:t>2</a:t>
            </a:r>
            <a:r>
              <a:rPr lang="en-US" dirty="0"/>
              <a:t> – 2ac(</a:t>
            </a:r>
            <a:r>
              <a:rPr lang="en-US" dirty="0" err="1"/>
              <a:t>cosB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smtClean="0"/>
              <a:t>27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24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2(27)(24)(cos96)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smtClean="0"/>
              <a:t>1440.468888</a:t>
            </a:r>
            <a:endParaRPr lang="en-US" dirty="0"/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b = </a:t>
            </a:r>
            <a:r>
              <a:rPr lang="en-US" sz="5400" b="1" dirty="0" smtClean="0">
                <a:solidFill>
                  <a:srgbClr val="FF0000"/>
                </a:solidFill>
              </a:rPr>
              <a:t>37.95 = 38</a:t>
            </a:r>
            <a:endParaRPr lang="en-US" sz="5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14487"/>
            <a:ext cx="2188121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answer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law of cosines: </a:t>
                </a:r>
                <a:r>
                  <a:rPr lang="en-US" dirty="0" err="1"/>
                  <a:t>cosA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𝑏𝑐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cosA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29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2(21)(29)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cosA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1113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1218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= cos</a:t>
                </a:r>
                <a:r>
                  <a:rPr lang="en-US" baseline="30000" dirty="0" smtClean="0"/>
                  <a:t>-1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1113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1218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A = 24°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2476500" cy="158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answer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law of cosines: </a:t>
                </a:r>
                <a:r>
                  <a:rPr lang="en-US" dirty="0" err="1" smtClean="0"/>
                  <a:t>cosC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CosC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2(2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)(2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CosC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928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1248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 = cos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928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1248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C = 42°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39" y="2895600"/>
            <a:ext cx="226785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Cosines answer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law of cosines:</a:t>
                </a:r>
                <a:r>
                  <a:rPr lang="en-US" dirty="0"/>
                  <a:t> cosB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𝑎𝑐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err="1"/>
                  <a:t>cosB</a:t>
                </a:r>
                <a:r>
                  <a:rPr lang="en-US" dirty="0"/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28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18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(28)(12)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cosB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604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672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 = cos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604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672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B = 26°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2689579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Answer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/>
                  <a:t>bc</a:t>
                </a:r>
                <a:r>
                  <a:rPr lang="en-US" dirty="0"/>
                  <a:t>(</a:t>
                </a:r>
                <a:r>
                  <a:rPr lang="en-US" dirty="0" err="1"/>
                  <a:t>sinA</a:t>
                </a:r>
                <a:r>
                  <a:rPr lang="en-US" dirty="0"/>
                  <a:t>) to find the area of the triangle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(10)(16)(sin98)</a:t>
                </a:r>
              </a:p>
              <a:p>
                <a:pPr marL="0" indent="0">
                  <a:buNone/>
                </a:pPr>
                <a:r>
                  <a:rPr lang="en-US" sz="5400" b="1" dirty="0" smtClean="0">
                    <a:solidFill>
                      <a:srgbClr val="FF0000"/>
                    </a:solidFill>
                  </a:rPr>
                  <a:t>A = 79.2 mi</a:t>
                </a:r>
                <a:r>
                  <a:rPr lang="en-US" sz="54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5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61638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Answer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/>
                  <a:t>bc</a:t>
                </a:r>
                <a:r>
                  <a:rPr lang="en-US" dirty="0"/>
                  <a:t>(</a:t>
                </a:r>
                <a:r>
                  <a:rPr lang="en-US" dirty="0" err="1"/>
                  <a:t>sinA</a:t>
                </a:r>
                <a:r>
                  <a:rPr lang="en-US" dirty="0"/>
                  <a:t>) to find the area of the triangle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(8</a:t>
                </a:r>
                <a:r>
                  <a:rPr lang="en-US" dirty="0" smtClean="0"/>
                  <a:t>)(15)(sin61)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5400" b="1" dirty="0">
                    <a:solidFill>
                      <a:srgbClr val="FF0000"/>
                    </a:solidFill>
                  </a:rPr>
                  <a:t>A = </a:t>
                </a:r>
                <a:r>
                  <a:rPr lang="en-US" sz="5400" b="1" dirty="0" smtClean="0">
                    <a:solidFill>
                      <a:srgbClr val="FF0000"/>
                    </a:solidFill>
                  </a:rPr>
                  <a:t>52.5 </a:t>
                </a:r>
                <a:r>
                  <a:rPr lang="en-US" sz="5400" b="1" dirty="0">
                    <a:solidFill>
                      <a:srgbClr val="FF0000"/>
                    </a:solidFill>
                  </a:rPr>
                  <a:t>mi</a:t>
                </a:r>
                <a:r>
                  <a:rPr lang="en-US" sz="5400" b="1" baseline="30000" dirty="0">
                    <a:solidFill>
                      <a:srgbClr val="FF0000"/>
                    </a:solidFill>
                  </a:rPr>
                  <a:t>2</a:t>
                </a:r>
                <a:endParaRPr lang="en-US" sz="5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16" y="2571148"/>
            <a:ext cx="245496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Answer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Area</a:t>
                </a:r>
              </a:p>
              <a:p>
                <a:pPr marL="0" indent="0">
                  <a:buNone/>
                </a:pPr>
                <a:r>
                  <a:rPr lang="en-US" dirty="0" smtClean="0"/>
                  <a:t>Central angle = 360 ÷ 6 = 60</a:t>
                </a:r>
              </a:p>
              <a:p>
                <a:pPr marL="0" indent="0">
                  <a:buNone/>
                </a:pPr>
                <a:r>
                  <a:rPr lang="en-US" dirty="0" smtClean="0"/>
                  <a:t>30-60-90: radius = 8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(8)(8)(sin60)*6</a:t>
                </a:r>
              </a:p>
              <a:p>
                <a:pPr marL="0" indent="0">
                  <a:buNone/>
                </a:pPr>
                <a:r>
                  <a:rPr lang="en-US" sz="5400" b="1" dirty="0" smtClean="0">
                    <a:solidFill>
                      <a:srgbClr val="FF0000"/>
                    </a:solidFill>
                  </a:rPr>
                  <a:t>A = 166.3 mi</a:t>
                </a:r>
                <a:r>
                  <a:rPr lang="en-US" sz="54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5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451351" cy="202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81" y="3505200"/>
            <a:ext cx="1804988" cy="158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5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Right Triangles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missing sides: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499"/>
            <a:ext cx="4962525" cy="38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315200" y="56388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Answer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Find the area of the pentagon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/>
                  <a:t>ap</a:t>
                </a:r>
                <a:r>
                  <a:rPr lang="en-US" dirty="0"/>
                  <a:t>  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/>
                  <a:t>bc</a:t>
                </a:r>
                <a:r>
                  <a:rPr lang="en-US" dirty="0"/>
                  <a:t>(</a:t>
                </a:r>
                <a:r>
                  <a:rPr lang="en-US" dirty="0" err="1"/>
                  <a:t>sinA</a:t>
                </a:r>
                <a:r>
                  <a:rPr lang="en-US" dirty="0"/>
                  <a:t>)*number of </a:t>
                </a:r>
                <a:r>
                  <a:rPr lang="en-US" dirty="0" smtClean="0"/>
                  <a:t>triangles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Central angle: 360 ÷ 5 = 72</a:t>
                </a:r>
              </a:p>
              <a:p>
                <a:pPr marL="0" indent="0">
                  <a:buNone/>
                </a:pPr>
                <a:r>
                  <a:rPr lang="en-US" dirty="0" smtClean="0"/>
                  <a:t>Radius = 6.8052</a:t>
                </a:r>
              </a:p>
              <a:p>
                <a:pPr marL="0" indent="0">
                  <a:buNone/>
                </a:pPr>
                <a:r>
                  <a:rPr lang="en-US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</a:t>
                </a:r>
                <a:r>
                  <a:rPr lang="en-US" dirty="0" smtClean="0"/>
                  <a:t>6.8052)(6.8052)(sin72)*5</a:t>
                </a:r>
              </a:p>
              <a:p>
                <a:pPr marL="0" indent="0">
                  <a:buNone/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A = 110.1 yd</a:t>
                </a:r>
                <a:r>
                  <a:rPr lang="en-US" sz="44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4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203000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Answer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Find the area of the </a:t>
                </a:r>
                <a:r>
                  <a:rPr lang="en-US" dirty="0" smtClean="0"/>
                  <a:t>octagon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/>
                  <a:t>ap</a:t>
                </a:r>
                <a:r>
                  <a:rPr lang="en-US" dirty="0"/>
                  <a:t>  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/>
                  <a:t>bc</a:t>
                </a:r>
                <a:r>
                  <a:rPr lang="en-US" dirty="0"/>
                  <a:t>(</a:t>
                </a:r>
                <a:r>
                  <a:rPr lang="en-US" dirty="0" err="1"/>
                  <a:t>sinA</a:t>
                </a:r>
                <a:r>
                  <a:rPr lang="en-US" dirty="0"/>
                  <a:t>)*number of </a:t>
                </a:r>
                <a:r>
                  <a:rPr lang="en-US" dirty="0" smtClean="0"/>
                  <a:t>triangles</a:t>
                </a:r>
              </a:p>
              <a:p>
                <a:pPr marL="0" indent="0">
                  <a:buNone/>
                </a:pPr>
                <a:r>
                  <a:rPr lang="en-US" dirty="0"/>
                  <a:t>Central angle: 360 ÷ </a:t>
                </a:r>
                <a:r>
                  <a:rPr lang="en-US" dirty="0" smtClean="0"/>
                  <a:t>8 </a:t>
                </a:r>
                <a:r>
                  <a:rPr lang="en-US" dirty="0"/>
                  <a:t>= </a:t>
                </a:r>
                <a:r>
                  <a:rPr lang="en-US" dirty="0" smtClean="0"/>
                  <a:t>45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Radius = </a:t>
                </a:r>
                <a:r>
                  <a:rPr lang="en-US" dirty="0" smtClean="0"/>
                  <a:t>10.4525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</a:t>
                </a:r>
                <a:r>
                  <a:rPr lang="en-US" dirty="0" smtClean="0"/>
                  <a:t>10.4525)(10.4525)(sin45)*8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A =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309.019 km</a:t>
                </a:r>
                <a:r>
                  <a:rPr lang="en-US" sz="44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24783"/>
            <a:ext cx="1956986" cy="183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Solve the triangle: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4124"/>
            <a:ext cx="4986589" cy="32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858000" y="54864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Solve the triangle (find all missing measures)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79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A = 46°</a:t>
                </a:r>
              </a:p>
              <a:p>
                <a:pPr marL="514350" indent="-514350">
                  <a:buAutoNum type="arabicPeriod" startAt="2"/>
                </a:pPr>
                <a:r>
                  <a:rPr lang="en-US" dirty="0" smtClean="0"/>
                  <a:t>C:</a:t>
                </a:r>
              </a:p>
              <a:p>
                <a:pPr marL="0" indent="0">
                  <a:buNone/>
                </a:pPr>
                <a:r>
                  <a:rPr lang="en-US" dirty="0" smtClean="0"/>
                  <a:t>180 – (79 + 46) = 55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 = 55°</a:t>
                </a:r>
              </a:p>
              <a:p>
                <a:pPr marL="0" indent="0">
                  <a:buNone/>
                </a:pPr>
                <a:r>
                  <a:rPr lang="en-US" smtClean="0"/>
                  <a:t>3.  c</a:t>
                </a:r>
                <a:r>
                  <a:rPr lang="en-US" baseline="30000" smtClean="0"/>
                  <a:t>2</a:t>
                </a:r>
                <a:r>
                  <a:rPr lang="en-US" smtClean="0"/>
                  <a:t> </a:t>
                </a:r>
                <a:r>
                  <a:rPr lang="en-US" dirty="0"/>
                  <a:t>= a</a:t>
                </a:r>
                <a:r>
                  <a:rPr lang="en-US" baseline="30000" dirty="0"/>
                  <a:t>2</a:t>
                </a:r>
                <a:r>
                  <a:rPr lang="en-US" dirty="0"/>
                  <a:t> + </a:t>
                </a:r>
                <a:r>
                  <a:rPr lang="en-US" dirty="0" smtClean="0"/>
                  <a:t>b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– </a:t>
                </a:r>
                <a:r>
                  <a:rPr lang="en-US" dirty="0" smtClean="0"/>
                  <a:t>2ab(</a:t>
                </a:r>
                <a:r>
                  <a:rPr lang="en-US" dirty="0" err="1" smtClean="0"/>
                  <a:t>cosC</a:t>
                </a:r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C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22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+ 30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2(22)(30)(cos55) = 25.03</a:t>
                </a:r>
              </a:p>
              <a:p>
                <a:pPr marL="0" indent="0">
                  <a:buNone/>
                </a:pPr>
                <a:r>
                  <a:rPr lang="en-US" sz="3500" b="1" dirty="0" smtClean="0">
                    <a:solidFill>
                      <a:srgbClr val="FF0000"/>
                    </a:solidFill>
                  </a:rPr>
                  <a:t>c = 25</a:t>
                </a:r>
                <a:endParaRPr lang="en-US" sz="35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3504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2092"/>
            <a:ext cx="3009400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772400" y="5210860"/>
            <a:ext cx="838200" cy="762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Find the ratios for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667000"/>
            <a:ext cx="4200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086600" y="54864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an equivalent expression to:</a:t>
            </a:r>
          </a:p>
          <a:p>
            <a:pPr marL="0" indent="0" algn="ctr">
              <a:buNone/>
            </a:pPr>
            <a:r>
              <a:rPr lang="en-US" sz="9600" dirty="0" smtClean="0"/>
              <a:t>Sin75</a:t>
            </a:r>
            <a:endParaRPr lang="en-US" sz="96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858000" y="5257800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Triangle Trig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measure of the angle: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28875"/>
            <a:ext cx="3167063" cy="359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934200" y="56388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699</Words>
  <Application>Microsoft Office PowerPoint</Application>
  <PresentationFormat>On-screen Show (4:3)</PresentationFormat>
  <Paragraphs>253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Cambria Math</vt:lpstr>
      <vt:lpstr>Office Theme</vt:lpstr>
      <vt:lpstr>Geometry Unit 5 Jeopardy</vt:lpstr>
      <vt:lpstr>Special Right Triangles  1</vt:lpstr>
      <vt:lpstr>Special Right Triangles  2</vt:lpstr>
      <vt:lpstr>Special Right Triangles  3</vt:lpstr>
      <vt:lpstr>Special Right Triangles  4</vt:lpstr>
      <vt:lpstr>Special Right Triangles  5</vt:lpstr>
      <vt:lpstr>Right Triangle Trig 1</vt:lpstr>
      <vt:lpstr>Right Triangle Trig 2</vt:lpstr>
      <vt:lpstr>Right Triangle Trig 3</vt:lpstr>
      <vt:lpstr>Right Triangle Trig 4</vt:lpstr>
      <vt:lpstr>Right Triangle Trig 5</vt:lpstr>
      <vt:lpstr>Right Triangle Trig – Sides  1</vt:lpstr>
      <vt:lpstr>Right Triangle Trig – Sides  2</vt:lpstr>
      <vt:lpstr>Right Triangle Trig – Sides  3</vt:lpstr>
      <vt:lpstr>Right Triangle Trig – Sides  4</vt:lpstr>
      <vt:lpstr>Right Triangle Trig – Sides  5</vt:lpstr>
      <vt:lpstr>Law of Sines 1</vt:lpstr>
      <vt:lpstr>Law of Sines  2</vt:lpstr>
      <vt:lpstr>Law of Sines  3</vt:lpstr>
      <vt:lpstr>Law of Sines 4</vt:lpstr>
      <vt:lpstr>Law of Sines  5</vt:lpstr>
      <vt:lpstr>Law of Cosines  1</vt:lpstr>
      <vt:lpstr>Law of Cosines  2</vt:lpstr>
      <vt:lpstr>Law of Cosines  3</vt:lpstr>
      <vt:lpstr>Law of Cosines  4</vt:lpstr>
      <vt:lpstr>Law of Cosines  5</vt:lpstr>
      <vt:lpstr>Area 1</vt:lpstr>
      <vt:lpstr>Area 2</vt:lpstr>
      <vt:lpstr>Area 3</vt:lpstr>
      <vt:lpstr>Area 4</vt:lpstr>
      <vt:lpstr>Area 5</vt:lpstr>
      <vt:lpstr>Special Right Triangles Answer 1</vt:lpstr>
      <vt:lpstr>Special Right Triangles Answer 2</vt:lpstr>
      <vt:lpstr>Special Right Triangles Answer 3</vt:lpstr>
      <vt:lpstr>Special Right Triangles Answer 4</vt:lpstr>
      <vt:lpstr>Special Right Triangles Answer 5</vt:lpstr>
      <vt:lpstr>Right triangle trig answer 1</vt:lpstr>
      <vt:lpstr>Right triangle trig answer 2</vt:lpstr>
      <vt:lpstr>Right triangle trig answer 3</vt:lpstr>
      <vt:lpstr>Right triangle trig answer 4</vt:lpstr>
      <vt:lpstr>Right triangle trig answer 5</vt:lpstr>
      <vt:lpstr>Right triangle trig – sides answer 1</vt:lpstr>
      <vt:lpstr>Right triangle trig – sides answer 2</vt:lpstr>
      <vt:lpstr>Right triangle trig – sides answer 3</vt:lpstr>
      <vt:lpstr>Right triangle trig – sides answer 4</vt:lpstr>
      <vt:lpstr>Right triangle trig – sides answer 5</vt:lpstr>
      <vt:lpstr>Law of sines answer 1</vt:lpstr>
      <vt:lpstr>Law of sines answer 2</vt:lpstr>
      <vt:lpstr>Law of sines answer 3</vt:lpstr>
      <vt:lpstr>Law of sines answer 4</vt:lpstr>
      <vt:lpstr>Law of sines answer 5</vt:lpstr>
      <vt:lpstr>Law of Cosines answer 1</vt:lpstr>
      <vt:lpstr>Law of Cosines answer 2</vt:lpstr>
      <vt:lpstr>Law of Cosines answer 3</vt:lpstr>
      <vt:lpstr>Law of Cosines answer 4</vt:lpstr>
      <vt:lpstr>Law of Cosines answer 5</vt:lpstr>
      <vt:lpstr>Area Answer 1</vt:lpstr>
      <vt:lpstr>Area Answer 2</vt:lpstr>
      <vt:lpstr>Area Answer 3</vt:lpstr>
      <vt:lpstr>Area Answer 4</vt:lpstr>
      <vt:lpstr>Area Answer 5</vt:lpstr>
      <vt:lpstr>Final Jeopardy</vt:lpstr>
      <vt:lpstr>Final Jeopardy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Unit 5 Jeopardy</dc:title>
  <dc:creator>byronrs</dc:creator>
  <cp:lastModifiedBy>BYRON, RENEE</cp:lastModifiedBy>
  <cp:revision>19</cp:revision>
  <dcterms:created xsi:type="dcterms:W3CDTF">2014-03-08T23:55:24Z</dcterms:created>
  <dcterms:modified xsi:type="dcterms:W3CDTF">2015-01-09T12:25:55Z</dcterms:modified>
</cp:coreProperties>
</file>