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6" r:id="rId61"/>
    <p:sldId id="317" r:id="rId62"/>
    <p:sldId id="314" r:id="rId63"/>
    <p:sldId id="318" r:id="rId6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7EB097D-9047-48E9-A157-36DC76EEBBA7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AB7B22B-83D1-4A0D-9204-A1F6ADABC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73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4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3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3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58621-A907-4050-844F-EEC3D3FA65D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3AF5-979C-491B-8C04-C57F81D7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8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7.xml"/><Relationship Id="rId21" Type="http://schemas.openxmlformats.org/officeDocument/2006/relationships/slide" Target="slide10.xml"/><Relationship Id="rId7" Type="http://schemas.openxmlformats.org/officeDocument/2006/relationships/slide" Target="slide27.xml"/><Relationship Id="rId12" Type="http://schemas.openxmlformats.org/officeDocument/2006/relationships/slide" Target="slide23.xml"/><Relationship Id="rId17" Type="http://schemas.openxmlformats.org/officeDocument/2006/relationships/slide" Target="slide19.xml"/><Relationship Id="rId25" Type="http://schemas.openxmlformats.org/officeDocument/2006/relationships/slide" Target="slide30.xml"/><Relationship Id="rId2" Type="http://schemas.openxmlformats.org/officeDocument/2006/relationships/slide" Target="slide2.xml"/><Relationship Id="rId16" Type="http://schemas.openxmlformats.org/officeDocument/2006/relationships/slide" Target="slide14.xml"/><Relationship Id="rId20" Type="http://schemas.openxmlformats.org/officeDocument/2006/relationships/slide" Target="slide5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8.xml"/><Relationship Id="rId24" Type="http://schemas.openxmlformats.org/officeDocument/2006/relationships/slide" Target="slide25.xml"/><Relationship Id="rId32" Type="http://schemas.openxmlformats.org/officeDocument/2006/relationships/slide" Target="slide62.xml"/><Relationship Id="rId5" Type="http://schemas.openxmlformats.org/officeDocument/2006/relationships/slide" Target="slide17.xml"/><Relationship Id="rId15" Type="http://schemas.openxmlformats.org/officeDocument/2006/relationships/slide" Target="slide9.xml"/><Relationship Id="rId23" Type="http://schemas.openxmlformats.org/officeDocument/2006/relationships/slide" Target="slide20.xml"/><Relationship Id="rId28" Type="http://schemas.openxmlformats.org/officeDocument/2006/relationships/slide" Target="slide16.xml"/><Relationship Id="rId10" Type="http://schemas.openxmlformats.org/officeDocument/2006/relationships/slide" Target="slide13.xml"/><Relationship Id="rId19" Type="http://schemas.openxmlformats.org/officeDocument/2006/relationships/slide" Target="slide29.xml"/><Relationship Id="rId31" Type="http://schemas.openxmlformats.org/officeDocument/2006/relationships/slide" Target="slide31.xml"/><Relationship Id="rId4" Type="http://schemas.openxmlformats.org/officeDocument/2006/relationships/slide" Target="slide12.xml"/><Relationship Id="rId9" Type="http://schemas.openxmlformats.org/officeDocument/2006/relationships/slide" Target="slide8.xml"/><Relationship Id="rId14" Type="http://schemas.openxmlformats.org/officeDocument/2006/relationships/slide" Target="slide4.xml"/><Relationship Id="rId22" Type="http://schemas.openxmlformats.org/officeDocument/2006/relationships/slide" Target="slide15.xml"/><Relationship Id="rId27" Type="http://schemas.openxmlformats.org/officeDocument/2006/relationships/slide" Target="slide11.xml"/><Relationship Id="rId30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Quarter 3 Jeopardy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Circles</a:t>
            </a:r>
            <a:r>
              <a:rPr lang="en-US" b="1" dirty="0" smtClean="0"/>
              <a:t>   </a:t>
            </a:r>
            <a:r>
              <a:rPr lang="en-US" sz="3000" b="1" u="sng" dirty="0" smtClean="0"/>
              <a:t>Mystery</a:t>
            </a:r>
            <a:r>
              <a:rPr lang="en-US" b="1" dirty="0" smtClean="0"/>
              <a:t>   Poly     Polygon       </a:t>
            </a:r>
            <a:r>
              <a:rPr lang="en-US" b="1" u="sng" dirty="0" smtClean="0"/>
              <a:t>Volume</a:t>
            </a:r>
            <a:r>
              <a:rPr lang="en-US" b="1" dirty="0" smtClean="0"/>
              <a:t>  </a:t>
            </a:r>
            <a:r>
              <a:rPr lang="en-US" b="1" u="sng" dirty="0" smtClean="0"/>
              <a:t>trig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                 </a:t>
            </a:r>
            <a:r>
              <a:rPr lang="en-US" b="1" u="sng" dirty="0" smtClean="0"/>
              <a:t>C.P.</a:t>
            </a:r>
            <a:r>
              <a:rPr lang="en-US" b="1" dirty="0" smtClean="0"/>
              <a:t>        </a:t>
            </a:r>
            <a:r>
              <a:rPr lang="en-US" b="1" u="sng" dirty="0" err="1" smtClean="0"/>
              <a:t>Area</a:t>
            </a:r>
            <a:r>
              <a:rPr lang="en-US" b="1" dirty="0" smtClean="0"/>
              <a:t>                      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1</a:t>
            </a:r>
            <a:r>
              <a:rPr lang="en-US" dirty="0" smtClean="0"/>
              <a:t>		</a:t>
            </a:r>
            <a:r>
              <a:rPr lang="en-US" dirty="0" smtClean="0">
                <a:hlinkClick r:id="rId3" action="ppaction://hlinksldjump"/>
              </a:rPr>
              <a:t>1</a:t>
            </a:r>
            <a:r>
              <a:rPr lang="en-US" dirty="0" smtClean="0"/>
              <a:t>	     </a:t>
            </a:r>
            <a:r>
              <a:rPr lang="en-US" dirty="0" smtClean="0">
                <a:hlinkClick r:id="rId4" action="ppaction://hlinksldjump"/>
              </a:rPr>
              <a:t>1</a:t>
            </a:r>
            <a:r>
              <a:rPr lang="en-US" dirty="0" smtClean="0"/>
              <a:t>		</a:t>
            </a:r>
            <a:r>
              <a:rPr lang="en-US" dirty="0" smtClean="0">
                <a:hlinkClick r:id="rId5" action="ppaction://hlinksldjump"/>
              </a:rPr>
              <a:t>1</a:t>
            </a:r>
            <a:r>
              <a:rPr lang="en-US" dirty="0" smtClean="0"/>
              <a:t>		</a:t>
            </a:r>
            <a:r>
              <a:rPr lang="en-US" dirty="0" smtClean="0">
                <a:hlinkClick r:id="rId6" action="ppaction://hlinksldjump"/>
              </a:rPr>
              <a:t>1</a:t>
            </a:r>
            <a:r>
              <a:rPr lang="en-US" dirty="0" smtClean="0"/>
              <a:t>         </a:t>
            </a:r>
            <a:r>
              <a:rPr lang="en-US" dirty="0" smtClean="0">
                <a:hlinkClick r:id="rId7" action="ppaction://hlinksldjump"/>
              </a:rPr>
              <a:t>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8" action="ppaction://hlinksldjump"/>
              </a:rPr>
              <a:t>2</a:t>
            </a:r>
            <a:r>
              <a:rPr lang="en-US" dirty="0" smtClean="0"/>
              <a:t>		</a:t>
            </a:r>
            <a:r>
              <a:rPr lang="en-US" dirty="0" smtClean="0">
                <a:hlinkClick r:id="rId9" action="ppaction://hlinksldjump"/>
              </a:rPr>
              <a:t>2</a:t>
            </a:r>
            <a:r>
              <a:rPr lang="en-US" dirty="0" smtClean="0"/>
              <a:t>	     </a:t>
            </a:r>
            <a:r>
              <a:rPr lang="en-US" dirty="0" smtClean="0">
                <a:hlinkClick r:id="rId10" action="ppaction://hlinksldjump"/>
              </a:rPr>
              <a:t>2</a:t>
            </a:r>
            <a:r>
              <a:rPr lang="en-US" dirty="0" smtClean="0"/>
              <a:t>	          </a:t>
            </a:r>
            <a:r>
              <a:rPr lang="en-US" dirty="0" smtClean="0">
                <a:hlinkClick r:id="rId11" action="ppaction://hlinksldjump"/>
              </a:rPr>
              <a:t>2</a:t>
            </a:r>
            <a:r>
              <a:rPr lang="en-US" dirty="0" smtClean="0"/>
              <a:t>                   </a:t>
            </a:r>
            <a:r>
              <a:rPr lang="en-US" dirty="0" smtClean="0">
                <a:hlinkClick r:id="rId12" action="ppaction://hlinksldjump"/>
              </a:rPr>
              <a:t>2</a:t>
            </a:r>
            <a:r>
              <a:rPr lang="en-US" dirty="0" smtClean="0"/>
              <a:t>         </a:t>
            </a:r>
            <a:r>
              <a:rPr lang="en-US" dirty="0" smtClean="0">
                <a:hlinkClick r:id="rId13" action="ppaction://hlinksldjump"/>
              </a:rPr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4" action="ppaction://hlinksldjump"/>
              </a:rPr>
              <a:t>3</a:t>
            </a:r>
            <a:r>
              <a:rPr lang="en-US" dirty="0" smtClean="0"/>
              <a:t>		</a:t>
            </a:r>
            <a:r>
              <a:rPr lang="en-US" dirty="0" smtClean="0">
                <a:hlinkClick r:id="rId15" action="ppaction://hlinksldjump"/>
              </a:rPr>
              <a:t>3</a:t>
            </a:r>
            <a:r>
              <a:rPr lang="en-US" dirty="0" smtClean="0"/>
              <a:t>             </a:t>
            </a:r>
            <a:r>
              <a:rPr lang="en-US" dirty="0" smtClean="0">
                <a:hlinkClick r:id="rId16" action="ppaction://hlinksldjump"/>
              </a:rPr>
              <a:t>3</a:t>
            </a:r>
            <a:r>
              <a:rPr lang="en-US" dirty="0" smtClean="0"/>
              <a:t>              </a:t>
            </a:r>
            <a:r>
              <a:rPr lang="en-US" dirty="0" smtClean="0">
                <a:hlinkClick r:id="rId17" action="ppaction://hlinksldjump"/>
              </a:rPr>
              <a:t>3</a:t>
            </a:r>
            <a:r>
              <a:rPr lang="en-US" dirty="0" smtClean="0"/>
              <a:t>                   </a:t>
            </a:r>
            <a:r>
              <a:rPr lang="en-US" dirty="0" smtClean="0">
                <a:hlinkClick r:id="rId18" action="ppaction://hlinksldjump"/>
              </a:rPr>
              <a:t>3</a:t>
            </a:r>
            <a:r>
              <a:rPr lang="en-US" dirty="0" smtClean="0"/>
              <a:t>         </a:t>
            </a:r>
            <a:r>
              <a:rPr lang="en-US" dirty="0" smtClean="0">
                <a:hlinkClick r:id="rId19" action="ppaction://hlinksldjump"/>
              </a:rPr>
              <a:t>3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20" action="ppaction://hlinksldjump"/>
              </a:rPr>
              <a:t>4</a:t>
            </a:r>
            <a:r>
              <a:rPr lang="en-US" dirty="0" smtClean="0"/>
              <a:t>		</a:t>
            </a:r>
            <a:r>
              <a:rPr lang="en-US" dirty="0" smtClean="0">
                <a:hlinkClick r:id="rId21" action="ppaction://hlinksldjump"/>
              </a:rPr>
              <a:t>4</a:t>
            </a:r>
            <a:r>
              <a:rPr lang="en-US" dirty="0" smtClean="0"/>
              <a:t>	      </a:t>
            </a:r>
            <a:r>
              <a:rPr lang="en-US" dirty="0" smtClean="0">
                <a:hlinkClick r:id="rId22" action="ppaction://hlinksldjump"/>
              </a:rPr>
              <a:t>4</a:t>
            </a:r>
            <a:r>
              <a:rPr lang="en-US" dirty="0" smtClean="0"/>
              <a:t>             </a:t>
            </a:r>
            <a:r>
              <a:rPr lang="en-US" dirty="0" smtClean="0">
                <a:hlinkClick r:id="rId23" action="ppaction://hlinksldjump"/>
              </a:rPr>
              <a:t>4</a:t>
            </a:r>
            <a:r>
              <a:rPr lang="en-US" dirty="0" smtClean="0"/>
              <a:t>                  </a:t>
            </a:r>
            <a:r>
              <a:rPr lang="en-US" dirty="0" smtClean="0">
                <a:hlinkClick r:id="rId24" action="ppaction://hlinksldjump"/>
              </a:rPr>
              <a:t>4</a:t>
            </a:r>
            <a:r>
              <a:rPr lang="en-US" dirty="0" smtClean="0"/>
              <a:t>         </a:t>
            </a:r>
            <a:r>
              <a:rPr lang="en-US" dirty="0" smtClean="0">
                <a:hlinkClick r:id="rId25" action="ppaction://hlinksldjump"/>
              </a:rPr>
              <a:t>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6" action="ppaction://hlinksldjump"/>
              </a:rPr>
              <a:t>5</a:t>
            </a:r>
            <a:r>
              <a:rPr lang="en-US" dirty="0" smtClean="0"/>
              <a:t>		</a:t>
            </a:r>
            <a:r>
              <a:rPr lang="en-US" dirty="0" smtClean="0">
                <a:hlinkClick r:id="rId27" action="ppaction://hlinksldjump"/>
              </a:rPr>
              <a:t>5</a:t>
            </a:r>
            <a:r>
              <a:rPr lang="en-US" dirty="0" smtClean="0"/>
              <a:t>	      </a:t>
            </a:r>
            <a:r>
              <a:rPr lang="en-US" dirty="0" smtClean="0">
                <a:hlinkClick r:id="rId28" action="ppaction://hlinksldjump"/>
              </a:rPr>
              <a:t>5</a:t>
            </a:r>
            <a:r>
              <a:rPr lang="en-US" dirty="0" smtClean="0"/>
              <a:t>              </a:t>
            </a:r>
            <a:r>
              <a:rPr lang="en-US" dirty="0" smtClean="0">
                <a:hlinkClick r:id="rId29" action="ppaction://hlinksldjump"/>
              </a:rPr>
              <a:t>5</a:t>
            </a:r>
            <a:r>
              <a:rPr lang="en-US" dirty="0" smtClean="0"/>
              <a:t>                 </a:t>
            </a:r>
            <a:r>
              <a:rPr lang="en-US" dirty="0" smtClean="0">
                <a:hlinkClick r:id="rId30" action="ppaction://hlinksldjump"/>
              </a:rPr>
              <a:t>5</a:t>
            </a:r>
            <a:r>
              <a:rPr lang="en-US" dirty="0" smtClean="0"/>
              <a:t>          </a:t>
            </a:r>
            <a:r>
              <a:rPr lang="en-US" dirty="0" smtClean="0">
                <a:hlinkClick r:id="rId31" action="ppaction://hlinksldjump"/>
              </a:rPr>
              <a:t>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2" action="ppaction://hlinksldjump"/>
              </a:rPr>
              <a:t>Final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Jacob is painting a circular frame that has a 13 inch diameter.  Each section will be a different color.  One section has an arc measure of 50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dirty="0" smtClean="0"/>
                  <a:t>.  How long is this arc to the nearest tenth?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Arc length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sz="4400" b="0" i="1" smtClean="0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sz="4400" dirty="0" smtClean="0"/>
                  <a:t>(2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4400" b="0" i="1" dirty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44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67" t="-229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4102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8000" dirty="0" smtClean="0"/>
                  <a:t>sin 74</a:t>
                </a:r>
                <a14:m>
                  <m:oMath xmlns:m="http://schemas.openxmlformats.org/officeDocument/2006/math">
                    <m:r>
                      <a:rPr lang="en-US" sz="8000" i="1" smtClean="0">
                        <a:latin typeface="Cambria Math"/>
                      </a:rPr>
                      <m:t>°</m:t>
                    </m:r>
                  </m:oMath>
                </a14:m>
                <a:r>
                  <a:rPr lang="en-US" sz="8000" dirty="0" smtClean="0"/>
                  <a:t> = cos ____</a:t>
                </a:r>
                <a:endParaRPr lang="en-US" sz="8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29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162800" y="54102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Coordinate Plane 1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239000" y="54102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2046"/>
            <a:ext cx="5993713" cy="43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5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Coordinate Plane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Name the coordinates of A: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162800" y="55626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564674"/>
            <a:ext cx="3722554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537677" y="3352800"/>
            <a:ext cx="13391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3352800"/>
            <a:ext cx="0" cy="10953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37677" y="3352800"/>
            <a:ext cx="0" cy="10953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13877" y="4409258"/>
            <a:ext cx="13391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61477" y="32918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32918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00600" y="433305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9014" y="42963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5400" y="31681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(3a, 2b)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46897" y="3168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 2b)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648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7348" y="4517180"/>
            <a:ext cx="109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Coordinate Plane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 coordinates of a rectangle are as follows:</a:t>
            </a:r>
          </a:p>
          <a:p>
            <a:pPr marL="0" indent="0">
              <a:buNone/>
            </a:pPr>
            <a:r>
              <a:rPr lang="en-US" sz="5400" dirty="0" smtClean="0"/>
              <a:t>(-a, 2b), (a, 2b), (a, -2b).  Name the coordinate that is missing.</a:t>
            </a:r>
            <a:endParaRPr lang="en-US" sz="54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162800" y="53340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Coordinate Plane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A rectangle has coordinates:</a:t>
            </a:r>
          </a:p>
          <a:p>
            <a:pPr marL="0" indent="0">
              <a:buNone/>
            </a:pPr>
            <a:r>
              <a:rPr lang="en-US" sz="5400" dirty="0" smtClean="0"/>
              <a:t>A (1, 3), B (2, 5) and D (5, 1) What are the coordinates of C?</a:t>
            </a:r>
            <a:endParaRPr lang="en-US" sz="5400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6705600" y="5410200"/>
            <a:ext cx="1676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Coordinate Plane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 rectangle has the coordinates:</a:t>
            </a:r>
          </a:p>
          <a:p>
            <a:pPr marL="0" indent="0">
              <a:buNone/>
            </a:pPr>
            <a:r>
              <a:rPr lang="en-US" sz="4400" dirty="0" smtClean="0"/>
              <a:t>A (-3, 1)</a:t>
            </a:r>
          </a:p>
          <a:p>
            <a:pPr marL="0" indent="0">
              <a:buNone/>
            </a:pPr>
            <a:r>
              <a:rPr lang="en-US" sz="4400" dirty="0" smtClean="0"/>
              <a:t>B (-2, 4)</a:t>
            </a:r>
          </a:p>
          <a:p>
            <a:pPr marL="0" indent="0">
              <a:buNone/>
            </a:pPr>
            <a:r>
              <a:rPr lang="en-US" sz="4400" dirty="0" smtClean="0"/>
              <a:t>C (7, 1)</a:t>
            </a:r>
          </a:p>
          <a:p>
            <a:pPr marL="0" indent="0">
              <a:buNone/>
            </a:pPr>
            <a:r>
              <a:rPr lang="en-US" sz="4400" dirty="0" smtClean="0"/>
              <a:t>Find D</a:t>
            </a:r>
            <a:endParaRPr lang="en-US" sz="44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162800" y="5181600"/>
            <a:ext cx="1447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triangle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bc(sinA)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919413"/>
            <a:ext cx="373704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494661" y="5486400"/>
            <a:ext cx="103973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triangle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 A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bc(sinA)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839552" y="5162349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49" y="2895600"/>
            <a:ext cx="34004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0561" y="3733800"/>
            <a:ext cx="109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inches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area of the equilateral triangle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26168"/>
            <a:ext cx="3333429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486400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measure of arc AB = 7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 smtClean="0"/>
                  <a:t> Find the measure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/>
                  <a:t>ABC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467600" y="55626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619374"/>
            <a:ext cx="3752850" cy="38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Find the area of </a:t>
            </a:r>
            <a:r>
              <a:rPr lang="en-US" sz="4400" dirty="0"/>
              <a:t>a</a:t>
            </a:r>
            <a:r>
              <a:rPr lang="en-US" sz="4400" dirty="0" smtClean="0"/>
              <a:t> hexagon</a:t>
            </a:r>
          </a:p>
          <a:p>
            <a:pPr marL="0" indent="0">
              <a:buNone/>
            </a:pPr>
            <a:r>
              <a:rPr lang="en-US" sz="4400" dirty="0" smtClean="0"/>
              <a:t>Each side has a length of 16.5 inches</a:t>
            </a:r>
          </a:p>
          <a:p>
            <a:pPr marL="0" indent="0">
              <a:buNone/>
            </a:pPr>
            <a:r>
              <a:rPr lang="en-US" sz="4400" dirty="0" smtClean="0"/>
              <a:t>The apothem is 10.2 inches</a:t>
            </a:r>
          </a:p>
          <a:p>
            <a:pPr marL="0" indent="0">
              <a:buNone/>
            </a:pPr>
            <a:r>
              <a:rPr lang="en-US" sz="4400" dirty="0" smtClean="0"/>
              <a:t>A = ½ </a:t>
            </a:r>
            <a:r>
              <a:rPr lang="en-US" sz="4400" dirty="0" err="1" smtClean="0"/>
              <a:t>ap</a:t>
            </a: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934200" y="5257800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Mrs. Harris wants to create a bulletin board with shapes.  The bulletin board MUST have an area of at </a:t>
            </a:r>
            <a:r>
              <a:rPr lang="en-US" dirty="0" smtClean="0"/>
              <a:t>most 1000 in</a:t>
            </a:r>
            <a:r>
              <a:rPr lang="en-US" baseline="30000" dirty="0" smtClean="0"/>
              <a:t>2</a:t>
            </a:r>
            <a:r>
              <a:rPr lang="en-US" dirty="0"/>
              <a:t>.  Which of the following shapes could be placed on her board (the shape cannot go outside of the bulletin board!).  Explain why!!</a:t>
            </a:r>
          </a:p>
          <a:p>
            <a:pPr marL="0" indent="0">
              <a:buNone/>
            </a:pPr>
            <a:r>
              <a:rPr lang="en-US" dirty="0"/>
              <a:t>Rectangle </a:t>
            </a:r>
            <a:r>
              <a:rPr lang="en-US" dirty="0" smtClean="0"/>
              <a:t>48 </a:t>
            </a:r>
            <a:r>
              <a:rPr lang="en-US" dirty="0"/>
              <a:t>in by </a:t>
            </a:r>
            <a:r>
              <a:rPr lang="en-US" dirty="0" smtClean="0"/>
              <a:t>20 in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Hexagon </a:t>
            </a:r>
            <a:r>
              <a:rPr lang="en-US" dirty="0"/>
              <a:t>side length </a:t>
            </a:r>
            <a:r>
              <a:rPr lang="en-US" dirty="0" smtClean="0"/>
              <a:t>22 in,  </a:t>
            </a:r>
            <a:r>
              <a:rPr lang="en-US" dirty="0"/>
              <a:t>apothem </a:t>
            </a:r>
            <a:r>
              <a:rPr lang="en-US" dirty="0" smtClean="0"/>
              <a:t> 19.1 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Equilateral triangle side length </a:t>
            </a:r>
            <a:r>
              <a:rPr lang="en-US" dirty="0" smtClean="0"/>
              <a:t>48 </a:t>
            </a:r>
            <a:r>
              <a:rPr lang="en-US" dirty="0"/>
              <a:t>in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010400" y="5486400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 the cross section that is perpendicular to the base: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010400" y="5795682"/>
            <a:ext cx="1143000" cy="605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81819"/>
            <a:ext cx="3652049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2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cylinders have the same base area.  The first cylinder has a height of 8 cm.  The second cylinder has a height that is 24 cm taller.  How much larger in volume is the second cylinder?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162800" y="52578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Two pyramids have the same base area.  The first pyramid has a height of 6 cm.  The second has a height of 42 cm.  How much larger in volume is the second pyramid?</a:t>
            </a:r>
            <a:endParaRPr lang="en-US" sz="4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858000" y="5402581"/>
            <a:ext cx="1600200" cy="769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cone and a cylinder have the same base area and the same height. </a:t>
            </a:r>
          </a:p>
          <a:p>
            <a:pPr marL="514350" indent="-514350">
              <a:buAutoNum type="alphaUcPeriod"/>
            </a:pPr>
            <a:r>
              <a:rPr lang="en-US" dirty="0" smtClean="0"/>
              <a:t>If you pour one cone of water into the cylinder, how full is it?</a:t>
            </a:r>
          </a:p>
          <a:p>
            <a:pPr marL="514350" indent="-514350">
              <a:buAutoNum type="alphaUcPeriod"/>
            </a:pPr>
            <a:r>
              <a:rPr lang="en-US" dirty="0" smtClean="0"/>
              <a:t>If the cylinder is filled with water, how many cones can it fill?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162800" y="5486400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volume of the square pyramid.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Bh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858000" y="56388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81263"/>
            <a:ext cx="3609975" cy="362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3276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3599765"/>
            <a:ext cx="1143000" cy="5150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special right triangles to solve for x and y.  Leave answers in simplest radical form (no decimals!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010400" y="54864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63" y="3276600"/>
            <a:ext cx="4033838" cy="237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x to the nearest degree: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05124"/>
            <a:ext cx="2994314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239000" y="57150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Solve for x to the nearest tenth: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28938"/>
            <a:ext cx="3643313" cy="2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010400" y="55626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the point on the circle, inside, or outside?</a:t>
            </a:r>
          </a:p>
          <a:p>
            <a:pPr marL="0" indent="0" algn="ctr">
              <a:buNone/>
            </a:pPr>
            <a:r>
              <a:rPr lang="en-US" sz="6000" dirty="0" smtClean="0"/>
              <a:t>(x + 3)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 + (y – 8)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 = 25 </a:t>
            </a:r>
          </a:p>
          <a:p>
            <a:pPr marL="0" indent="0" algn="ctr">
              <a:buNone/>
            </a:pPr>
            <a:r>
              <a:rPr lang="en-US" sz="6000" dirty="0" smtClean="0"/>
              <a:t>(-6, 12)</a:t>
            </a:r>
            <a:endParaRPr lang="en-US" sz="6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010400" y="54102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law of cosines: c</a:t>
            </a:r>
            <a:r>
              <a:rPr lang="en-US" baseline="30000" dirty="0" smtClean="0"/>
              <a:t>2</a:t>
            </a:r>
            <a:r>
              <a:rPr lang="en-US" dirty="0" smtClean="0"/>
              <a:t> = 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 – 2ab(</a:t>
            </a:r>
            <a:r>
              <a:rPr lang="en-US" dirty="0" err="1" smtClean="0"/>
              <a:t>cosC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24113"/>
            <a:ext cx="3752850" cy="286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293140"/>
            <a:ext cx="1447800" cy="650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Law of </a:t>
                </a:r>
                <a:r>
                  <a:rPr lang="en-US" dirty="0" err="1" smtClean="0"/>
                  <a:t>Sines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𝑠𝑖𝑛𝐴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𝑠𝑖𝑛𝐵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𝑠𝑖𝑛𝐶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271096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239000" y="5410200"/>
            <a:ext cx="1143000" cy="65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Arc AC = 180 – 72 = 108°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6000" b="1" dirty="0" smtClean="0">
                    <a:solidFill>
                      <a:srgbClr val="FF0000"/>
                    </a:solidFill>
                  </a:rPr>
                  <a:t>54°</a:t>
                </a:r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-Turn Arrow 6">
            <a:hlinkClick r:id="rId3" action="ppaction://hlinksldjump"/>
          </p:cNvPr>
          <p:cNvSpPr/>
          <p:nvPr/>
        </p:nvSpPr>
        <p:spPr>
          <a:xfrm>
            <a:off x="7696200" y="5486400"/>
            <a:ext cx="762000" cy="685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50" y="1143000"/>
            <a:ext cx="3752850" cy="38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dirty="0" smtClean="0"/>
              <a:t>(</a:t>
            </a:r>
            <a:r>
              <a:rPr lang="en-US" sz="3900" dirty="0"/>
              <a:t>x + 3)</a:t>
            </a:r>
            <a:r>
              <a:rPr lang="en-US" sz="3900" baseline="30000" dirty="0"/>
              <a:t>2</a:t>
            </a:r>
            <a:r>
              <a:rPr lang="en-US" sz="3900" dirty="0"/>
              <a:t> + (y – 8)</a:t>
            </a:r>
            <a:r>
              <a:rPr lang="en-US" sz="3900" baseline="30000" dirty="0"/>
              <a:t>2</a:t>
            </a:r>
            <a:r>
              <a:rPr lang="en-US" sz="3900" dirty="0"/>
              <a:t> </a:t>
            </a:r>
            <a:r>
              <a:rPr lang="en-US" sz="3900" dirty="0" smtClean="0"/>
              <a:t>=25</a:t>
            </a:r>
            <a:endParaRPr lang="en-US" sz="3900" dirty="0"/>
          </a:p>
          <a:p>
            <a:pPr marL="0" indent="0" algn="ctr">
              <a:buNone/>
            </a:pPr>
            <a:r>
              <a:rPr lang="en-US" sz="3900" dirty="0" smtClean="0"/>
              <a:t>(-6, 12)</a:t>
            </a:r>
            <a:endParaRPr lang="en-US" sz="3900" dirty="0"/>
          </a:p>
          <a:p>
            <a:pPr marL="0" indent="0" algn="ctr">
              <a:buNone/>
            </a:pPr>
            <a:r>
              <a:rPr lang="en-US" sz="4400" b="1" dirty="0" smtClean="0"/>
              <a:t>(-6 + 3)</a:t>
            </a:r>
            <a:r>
              <a:rPr lang="en-US" sz="4400" b="1" baseline="30000" dirty="0" smtClean="0"/>
              <a:t>2</a:t>
            </a:r>
            <a:r>
              <a:rPr lang="en-US" sz="4400" b="1" dirty="0" smtClean="0"/>
              <a:t> + (12-8)</a:t>
            </a:r>
            <a:r>
              <a:rPr lang="en-US" sz="4400" b="1" baseline="30000" dirty="0" smtClean="0"/>
              <a:t>2</a:t>
            </a:r>
            <a:r>
              <a:rPr lang="en-US" sz="4400" b="1" dirty="0" smtClean="0"/>
              <a:t> = 25</a:t>
            </a:r>
          </a:p>
          <a:p>
            <a:pPr marL="0" indent="0" algn="ctr">
              <a:buNone/>
            </a:pPr>
            <a:r>
              <a:rPr lang="en-US" sz="4400" b="1" dirty="0" smtClean="0"/>
              <a:t>25 = 25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ON </a:t>
            </a:r>
            <a:r>
              <a:rPr lang="en-US" b="1" dirty="0" smtClean="0">
                <a:solidFill>
                  <a:srgbClr val="FF0000"/>
                </a:solidFill>
              </a:rPr>
              <a:t>(the distance between the center and the point is equal to the radius)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7620000" y="5181600"/>
            <a:ext cx="838200" cy="838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 dirty="0" smtClean="0">
                    <a:solidFill>
                      <a:srgbClr val="FF0000"/>
                    </a:solidFill>
                  </a:rPr>
                  <a:t>(35+175)</a:t>
                </a:r>
              </a:p>
              <a:p>
                <a:pPr marL="0" indent="0" algn="ctr">
                  <a:buNone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X = 105°</a:t>
                </a:r>
                <a:endParaRPr lang="en-US" sz="5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543800" y="57912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303295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6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4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12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</a:rPr>
                  <a:t>= 3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</a:rPr>
                  <a:t> cm</a:t>
                </a:r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66" y="1447801"/>
            <a:ext cx="204583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391400" y="5638800"/>
            <a:ext cx="9906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5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Mike and Sean share a 16 inch diameter pizza.  Mike has a 100° slice, Sean has a 140° slice.  How much more pizza did Sean eat?</a:t>
                </a:r>
              </a:p>
              <a:p>
                <a:pPr marL="0" indent="0">
                  <a:buNone/>
                </a:pPr>
                <a:r>
                  <a:rPr lang="en-US" sz="2000" dirty="0"/>
                  <a:t>Hint: a pizza slice is a sector of a circle:</a:t>
                </a:r>
              </a:p>
              <a:p>
                <a:pPr marL="0" indent="0">
                  <a:buNone/>
                </a:pPr>
                <a:r>
                  <a:rPr lang="en-US" sz="2000" dirty="0"/>
                  <a:t>Area of sector 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/>
                    <a:ea typeface="Cambria Math"/>
                  </a:rPr>
                  <a:t>⋅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000" dirty="0"/>
                  <a:t>r</a:t>
                </a:r>
                <a:r>
                  <a:rPr lang="en-US" sz="2000" baseline="30000" dirty="0"/>
                  <a:t>2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FFC000"/>
                    </a:solidFill>
                  </a:rPr>
                  <a:t>Radius = 8!</a:t>
                </a:r>
                <a:endParaRPr lang="en-US" sz="2000" b="1" dirty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Sean: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en-US" baseline="30000" dirty="0" smtClean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= 78.2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4000" baseline="30000" dirty="0" smtClean="0"/>
                  <a:t>Mike: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>
                    <a:latin typeface="Cambria Math"/>
                    <a:ea typeface="Cambria Math"/>
                  </a:rPr>
                  <a:t>⋅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8 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dirty="0" smtClean="0"/>
                  <a:t>55.9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 smtClean="0"/>
                  <a:t>78.2 - 55.9=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22.3 in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 more pizza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315200" y="518160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It has perpendicular diagonals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Cylinder			Sphere			Cone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7086600" y="5486400"/>
            <a:ext cx="862013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8582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2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Cylinder volume: V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(10)</a:t>
                </a:r>
              </a:p>
              <a:p>
                <a:pPr marL="0" indent="0">
                  <a:buNone/>
                </a:pPr>
                <a:r>
                  <a:rPr lang="en-US" sz="5400" b="1" dirty="0" smtClean="0">
                    <a:solidFill>
                      <a:srgbClr val="FF0000"/>
                    </a:solidFill>
                  </a:rPr>
                  <a:t>40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5400" b="1" dirty="0" smtClean="0">
                    <a:solidFill>
                      <a:srgbClr val="FF0000"/>
                    </a:solidFill>
                  </a:rPr>
                  <a:t> cm</a:t>
                </a:r>
                <a:r>
                  <a:rPr lang="en-US" sz="5400" b="1" baseline="30000" dirty="0" smtClean="0">
                    <a:solidFill>
                      <a:srgbClr val="FF0000"/>
                    </a:solidFill>
                  </a:rPr>
                  <a:t>3</a:t>
                </a:r>
                <a:endParaRPr lang="en-US" sz="5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2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-Turn Arrow 6">
            <a:hlinkClick r:id="rId3" action="ppaction://hlinksldjump"/>
          </p:cNvPr>
          <p:cNvSpPr/>
          <p:nvPr/>
        </p:nvSpPr>
        <p:spPr>
          <a:xfrm>
            <a:off x="7010400" y="5029200"/>
            <a:ext cx="990600" cy="105513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26" y="2837906"/>
            <a:ext cx="351694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Mystery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4162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The equation of a circle is:</a:t>
                </a:r>
              </a:p>
              <a:p>
                <a:pPr marL="0" indent="0">
                  <a:buNone/>
                </a:pPr>
                <a:r>
                  <a:rPr lang="en-US" sz="2800" dirty="0"/>
                  <a:t>(x – 6)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+ (y + 2)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= 64</a:t>
                </a:r>
              </a:p>
              <a:p>
                <a:pPr marL="0" indent="0">
                  <a:buNone/>
                </a:pPr>
                <a:r>
                  <a:rPr lang="en-US" sz="2800" dirty="0"/>
                  <a:t>Identify the center and the </a:t>
                </a:r>
                <a:r>
                  <a:rPr lang="en-US" sz="2800" u="sng" dirty="0"/>
                  <a:t>diameter.</a:t>
                </a:r>
              </a:p>
              <a:p>
                <a:pPr marL="0" indent="0">
                  <a:buNone/>
                </a:pPr>
                <a:r>
                  <a:rPr lang="en-US" sz="4400" b="1" dirty="0" smtClean="0"/>
                  <a:t>(x – h)</a:t>
                </a:r>
                <a:r>
                  <a:rPr lang="en-US" sz="4400" b="1" baseline="30000" dirty="0" smtClean="0"/>
                  <a:t>2</a:t>
                </a:r>
                <a:r>
                  <a:rPr lang="en-US" sz="4400" b="1" dirty="0" smtClean="0"/>
                  <a:t> + (y – k)</a:t>
                </a:r>
                <a:r>
                  <a:rPr lang="en-US" sz="4400" b="1" baseline="30000" dirty="0" smtClean="0"/>
                  <a:t>2</a:t>
                </a:r>
                <a:r>
                  <a:rPr lang="en-US" sz="4400" b="1" dirty="0" smtClean="0"/>
                  <a:t> = r</a:t>
                </a:r>
                <a:r>
                  <a:rPr lang="en-US" sz="4400" b="1" baseline="30000" dirty="0" smtClean="0"/>
                  <a:t>2</a:t>
                </a:r>
                <a:endParaRPr lang="en-US" sz="4400" b="1" dirty="0" smtClean="0"/>
              </a:p>
              <a:p>
                <a:pPr marL="0" indent="0">
                  <a:buNone/>
                </a:pPr>
                <a:r>
                  <a:rPr lang="en-US" sz="4400" b="1" dirty="0" smtClean="0"/>
                  <a:t>(h, k) = center, r = radius</a:t>
                </a:r>
              </a:p>
              <a:p>
                <a:pPr marL="0" indent="0">
                  <a:buNone/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Center: (6, -2) </a:t>
                </a:r>
                <a:r>
                  <a:rPr lang="en-US" sz="4400" b="1" dirty="0" smtClean="0">
                    <a:solidFill>
                      <a:schemeClr val="tx1"/>
                    </a:solidFill>
                  </a:rPr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𝟔𝟒</m:t>
                        </m:r>
                      </m:e>
                    </m:rad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</a:rPr>
                  <a:t> = 8</a:t>
                </a:r>
                <a:endParaRPr lang="en-US" sz="4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4400" b="1" dirty="0" err="1" smtClean="0">
                    <a:solidFill>
                      <a:srgbClr val="FF0000"/>
                    </a:solidFill>
                  </a:rPr>
                  <a:t>Diamter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= 16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4162"/>
                <a:ext cx="8229600" cy="4525963"/>
              </a:xfrm>
              <a:blipFill rotWithShape="1">
                <a:blip r:embed="rId2"/>
                <a:stretch>
                  <a:fillRect l="-2963" t="-2156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-Turn Arrow 3">
            <a:hlinkClick r:id="rId3" action="ppaction://hlinksldjump"/>
          </p:cNvPr>
          <p:cNvSpPr/>
          <p:nvPr/>
        </p:nvSpPr>
        <p:spPr>
          <a:xfrm>
            <a:off x="7391400" y="5257800"/>
            <a:ext cx="914400" cy="838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6000" dirty="0" smtClean="0"/>
                  <a:t>Find the measure of x.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**x is NOT a central angle** angle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(arc + arc)</a:t>
                </a:r>
              </a:p>
              <a:p>
                <a:pPr marL="0" indent="0">
                  <a:buNone/>
                </a:pPr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4" t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086600" y="54864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3962400"/>
            <a:ext cx="26670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57400" y="4114800"/>
            <a:ext cx="190500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</p:cNvCxnSpPr>
          <p:nvPr/>
        </p:nvCxnSpPr>
        <p:spPr>
          <a:xfrm>
            <a:off x="2371773" y="4308336"/>
            <a:ext cx="1666827" cy="17876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5186" y="4876800"/>
                <a:ext cx="528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86" y="4876800"/>
                <a:ext cx="52861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3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00600" y="4876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175°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47741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4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Jacob is painting a circular frame that has a 13 inch diameter.  Each section will be a different color.  One section has an arc measure of 50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400" dirty="0"/>
                  <a:t>.  How long is this </a:t>
                </a:r>
                <a:r>
                  <a:rPr lang="en-US" sz="2400" dirty="0" smtClean="0"/>
                  <a:t>arc to the nearest tenth?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Arc length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𝑎𝑟𝑐</m:t>
                        </m:r>
                        <m:r>
                          <a:rPr lang="en-US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/>
                  <a:t>(2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Radius = 6.5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/>
                  <a:t>(2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6.5)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5.7 in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-Turn Arrow 3">
            <a:hlinkClick r:id="rId3" action="ppaction://hlinksldjump"/>
          </p:cNvPr>
          <p:cNvSpPr/>
          <p:nvPr/>
        </p:nvSpPr>
        <p:spPr>
          <a:xfrm>
            <a:off x="7696200" y="5257800"/>
            <a:ext cx="838200" cy="71913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5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a right triangle, the sine of an angle = the cosine of its complement.</a:t>
                </a:r>
              </a:p>
              <a:p>
                <a:pPr marL="0" indent="0">
                  <a:buNone/>
                </a:pPr>
                <a:r>
                  <a:rPr lang="en-US" dirty="0"/>
                  <a:t>sin 74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°</m:t>
                    </m:r>
                  </m:oMath>
                </a14:m>
                <a:r>
                  <a:rPr lang="en-US" dirty="0"/>
                  <a:t> = cos ____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90 – 74 = </a:t>
                </a:r>
                <a:r>
                  <a:rPr lang="en-US" sz="5400" b="1" dirty="0" smtClean="0">
                    <a:solidFill>
                      <a:srgbClr val="FF0000"/>
                    </a:solidFill>
                  </a:rPr>
                  <a:t>16°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-Turn Arrow 6">
            <a:hlinkClick r:id="rId3" action="ppaction://hlinksldjump"/>
          </p:cNvPr>
          <p:cNvSpPr/>
          <p:nvPr/>
        </p:nvSpPr>
        <p:spPr>
          <a:xfrm>
            <a:off x="7620000" y="5410200"/>
            <a:ext cx="685800" cy="685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C.P.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E = (-2a, b)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G = (2a, -b)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U-Turn Arrow 3">
            <a:hlinkClick r:id="rId2" action="ppaction://hlinksldjump"/>
          </p:cNvPr>
          <p:cNvSpPr/>
          <p:nvPr/>
        </p:nvSpPr>
        <p:spPr>
          <a:xfrm>
            <a:off x="7315200" y="5257800"/>
            <a:ext cx="762000" cy="685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50793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9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C.P.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Name the coordinates of A: </a:t>
            </a:r>
            <a:r>
              <a:rPr lang="en-US" sz="4000" b="1" dirty="0" smtClean="0">
                <a:solidFill>
                  <a:srgbClr val="FF0000"/>
                </a:solidFill>
              </a:rPr>
              <a:t>(3a, 0) </a:t>
            </a:r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7391400" y="5410200"/>
            <a:ext cx="838200" cy="838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67012"/>
            <a:ext cx="365464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1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C.P.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The coordinates of a rectangle are as follows:</a:t>
            </a:r>
          </a:p>
          <a:p>
            <a:pPr marL="0" indent="0">
              <a:buNone/>
            </a:pPr>
            <a:r>
              <a:rPr lang="en-US" sz="3600" dirty="0"/>
              <a:t>(-a, 2b), (a, 2b), (a, -2b).  Name the coordinate that is missing.</a:t>
            </a:r>
          </a:p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(-a, -2b)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U-Turn Arrow 7">
            <a:hlinkClick r:id="rId2" action="ppaction://hlinksldjump"/>
          </p:cNvPr>
          <p:cNvSpPr/>
          <p:nvPr/>
        </p:nvSpPr>
        <p:spPr>
          <a:xfrm>
            <a:off x="7391400" y="5334000"/>
            <a:ext cx="6858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C.P. 4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rectangle has coordinates:</a:t>
                </a:r>
              </a:p>
              <a:p>
                <a:pPr marL="0" indent="0">
                  <a:buNone/>
                </a:pPr>
                <a:r>
                  <a:rPr lang="en-US" dirty="0"/>
                  <a:t>A (1, 3), B (2, 5) and D (5, 1) What are the coordinates of C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Slope from A to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Rectangles have 90° angles!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Slope from D to C =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C = (6, 3)</a:t>
                </a:r>
                <a:endParaRPr lang="en-US" sz="36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581900" y="5334000"/>
            <a:ext cx="647700" cy="685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36669"/>
            <a:ext cx="3135092" cy="291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471164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3449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39546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0"/>
            <a:endCxn id="13" idx="2"/>
          </p:cNvCxnSpPr>
          <p:nvPr/>
        </p:nvCxnSpPr>
        <p:spPr>
          <a:xfrm>
            <a:off x="5329649" y="4419600"/>
            <a:ext cx="809897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  <a:endCxn id="6" idx="0"/>
          </p:cNvCxnSpPr>
          <p:nvPr/>
        </p:nvCxnSpPr>
        <p:spPr>
          <a:xfrm flipV="1">
            <a:off x="5329649" y="3962400"/>
            <a:ext cx="217715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368146" y="440653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0"/>
            <a:endCxn id="20" idx="6"/>
          </p:cNvCxnSpPr>
          <p:nvPr/>
        </p:nvCxnSpPr>
        <p:spPr>
          <a:xfrm>
            <a:off x="5547364" y="3962400"/>
            <a:ext cx="973182" cy="5203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6"/>
            <a:endCxn id="13" idx="7"/>
          </p:cNvCxnSpPr>
          <p:nvPr/>
        </p:nvCxnSpPr>
        <p:spPr>
          <a:xfrm flipH="1">
            <a:off x="6269628" y="4482737"/>
            <a:ext cx="250918" cy="3401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 in C.P. 5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A rectangle has the coordinates:</a:t>
                </a:r>
              </a:p>
              <a:p>
                <a:pPr marL="0" indent="0">
                  <a:buNone/>
                </a:pPr>
                <a:r>
                  <a:rPr lang="en-US" sz="2000" dirty="0"/>
                  <a:t>A (-3, 1)</a:t>
                </a:r>
              </a:p>
              <a:p>
                <a:pPr marL="0" indent="0">
                  <a:buNone/>
                </a:pPr>
                <a:r>
                  <a:rPr lang="en-US" sz="2000" dirty="0"/>
                  <a:t>B (-2, 4)</a:t>
                </a:r>
              </a:p>
              <a:p>
                <a:pPr marL="0" indent="0">
                  <a:buNone/>
                </a:pPr>
                <a:r>
                  <a:rPr lang="en-US" sz="2000" dirty="0"/>
                  <a:t>C (7, 1)</a:t>
                </a:r>
              </a:p>
              <a:p>
                <a:pPr marL="0" indent="0">
                  <a:buNone/>
                </a:pPr>
                <a:r>
                  <a:rPr lang="en-US" sz="2000" dirty="0"/>
                  <a:t>Find D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Slope from A to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Slope from D to C must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And the angles must be 90°!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D = (6, -2)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162800" y="5257800"/>
            <a:ext cx="990600" cy="1066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191000" cy="388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29543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89469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9600" y="2899263"/>
            <a:ext cx="152400" cy="131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61960" y="3647060"/>
            <a:ext cx="152400" cy="131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65668" y="2303417"/>
            <a:ext cx="2216331" cy="6027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8" idx="3"/>
          </p:cNvCxnSpPr>
          <p:nvPr/>
        </p:nvCxnSpPr>
        <p:spPr>
          <a:xfrm flipV="1">
            <a:off x="5867400" y="2339882"/>
            <a:ext cx="244387" cy="766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9" idx="0"/>
          </p:cNvCxnSpPr>
          <p:nvPr/>
        </p:nvCxnSpPr>
        <p:spPr>
          <a:xfrm flipV="1">
            <a:off x="8138160" y="2899263"/>
            <a:ext cx="167640" cy="7477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2993572"/>
            <a:ext cx="2270760" cy="6926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sinA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(11)(6)</m:t>
                    </m:r>
                  </m:oMath>
                </a14:m>
                <a:r>
                  <a:rPr lang="en-US" dirty="0" smtClean="0"/>
                  <a:t>(sin57)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27.7 m</a:t>
                </a:r>
                <a:r>
                  <a:rPr lang="en-US" sz="4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4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73704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239000" y="5181600"/>
            <a:ext cx="838200" cy="838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 = ½ (12)(17)(sin45)  = 72.1 in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8001000" y="5334000"/>
            <a:ext cx="7620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581525" cy="390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2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There are several ways to find the area of an equilateral triangle.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Easiest: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sinA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  <m:r>
                          <a:rPr lang="en-US" b="0" i="0" smtClean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A = 27.7 in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4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333429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315200" y="5486400"/>
            <a:ext cx="8382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formula: length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 find the length of arc AB in terms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199"/>
            <a:ext cx="2667000" cy="307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010400" y="52578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Find the area of a hexagon</a:t>
            </a:r>
          </a:p>
          <a:p>
            <a:pPr marL="0" indent="0">
              <a:buNone/>
            </a:pPr>
            <a:r>
              <a:rPr lang="en-US" sz="2400" dirty="0"/>
              <a:t>Each side has a length of 16.5 inches</a:t>
            </a:r>
          </a:p>
          <a:p>
            <a:pPr marL="0" indent="0">
              <a:buNone/>
            </a:pPr>
            <a:r>
              <a:rPr lang="en-US" sz="2400" dirty="0"/>
              <a:t>The apothem is 10.2 inches</a:t>
            </a:r>
          </a:p>
          <a:p>
            <a:pPr marL="0" indent="0">
              <a:buNone/>
            </a:pPr>
            <a:r>
              <a:rPr lang="en-US" sz="2400" dirty="0"/>
              <a:t>A = ½ </a:t>
            </a:r>
            <a:r>
              <a:rPr lang="en-US" sz="2400" dirty="0" err="1" smtClean="0"/>
              <a:t>ap</a:t>
            </a:r>
            <a:r>
              <a:rPr lang="en-US" sz="2400" dirty="0" smtClean="0"/>
              <a:t>   a = apothem    p = perimeter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a = 10.2</a:t>
            </a:r>
          </a:p>
          <a:p>
            <a:pPr marL="0" indent="0">
              <a:buNone/>
            </a:pPr>
            <a:r>
              <a:rPr lang="en-US" dirty="0" smtClean="0"/>
              <a:t>P = 6(16.5) = 99</a:t>
            </a:r>
          </a:p>
          <a:p>
            <a:pPr marL="0" indent="0">
              <a:buNone/>
            </a:pPr>
            <a:r>
              <a:rPr lang="en-US" dirty="0" smtClean="0"/>
              <a:t>A = ½ (10.2)(99) = </a:t>
            </a:r>
            <a:r>
              <a:rPr lang="en-US" sz="4400" b="1" dirty="0" smtClean="0">
                <a:solidFill>
                  <a:srgbClr val="FF0000"/>
                </a:solidFill>
              </a:rPr>
              <a:t>504.9 in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U-Turn Arrow 8">
            <a:hlinkClick r:id="rId2" action="ppaction://hlinksldjump"/>
          </p:cNvPr>
          <p:cNvSpPr/>
          <p:nvPr/>
        </p:nvSpPr>
        <p:spPr>
          <a:xfrm>
            <a:off x="7772400" y="5448300"/>
            <a:ext cx="762000" cy="685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Area 5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Mrs. Harris wants to create a bulletin board with shapes.  The bulletin board MUST have an area of at most 1000 in</a:t>
            </a:r>
            <a:r>
              <a:rPr lang="en-US" sz="1800" baseline="30000" dirty="0"/>
              <a:t>2</a:t>
            </a:r>
            <a:r>
              <a:rPr lang="en-US" sz="1800" dirty="0"/>
              <a:t>.  Which of the following shapes could be placed on her board (the shape cannot go outside of the bulletin board!).  Explain why!!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Rectangle</a:t>
            </a:r>
            <a:r>
              <a:rPr lang="en-US" dirty="0"/>
              <a:t> 48 in by 20 </a:t>
            </a:r>
            <a:r>
              <a:rPr lang="en-US" dirty="0" smtClean="0"/>
              <a:t>in </a:t>
            </a:r>
            <a:r>
              <a:rPr lang="en-US" sz="3600" b="1" dirty="0" smtClean="0">
                <a:solidFill>
                  <a:srgbClr val="FF0000"/>
                </a:solidFill>
              </a:rPr>
              <a:t>A = 48(20) = 960 in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Hexagon side length 22 in,  apothem  19.1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= ½ (19.1)(22*6) = 1260.6 in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Equilateral triangle </a:t>
            </a:r>
            <a:r>
              <a:rPr lang="en-US" dirty="0"/>
              <a:t>side length 48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 = ½ (48)(48)(sin60) = 997.7 in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-Turn Arrow 3">
            <a:hlinkClick r:id="rId2" action="ppaction://hlinksldjump"/>
          </p:cNvPr>
          <p:cNvSpPr/>
          <p:nvPr/>
        </p:nvSpPr>
        <p:spPr>
          <a:xfrm>
            <a:off x="7924800" y="5867400"/>
            <a:ext cx="685800" cy="685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Perpendicular to the base: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Triangle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7620000" y="533400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3652049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559824" y="2133600"/>
            <a:ext cx="0" cy="39624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Two cylinders have the same base area.  The first cylinder has a height of 8 cm.  The second cylinder has a height that is 24 cm taller.  How much larger in volume is the second cylinder?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First cylinder = 8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Second cylinder = 8 + 24 = 32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32/8 = 4 times as large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7391400" y="5181600"/>
            <a:ext cx="942975" cy="990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pyramids have the same base area.  The first pyramid has a height of 6 cm.  The second has a height of </a:t>
            </a:r>
            <a:r>
              <a:rPr lang="en-US" dirty="0" smtClean="0"/>
              <a:t>42 cm</a:t>
            </a:r>
            <a:r>
              <a:rPr lang="en-US" dirty="0"/>
              <a:t>.  How much larger in volume is the second pyramid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First pyramid = 6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Second pyramid = 42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42/6 = 7 times as large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7467600" y="5410200"/>
            <a:ext cx="762000" cy="838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4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cone and a cylinder have the same base area and the same height. </a:t>
                </a:r>
              </a:p>
              <a:p>
                <a:pPr marL="514350" indent="-514350">
                  <a:buAutoNum type="alphaUcPeriod"/>
                </a:pPr>
                <a:r>
                  <a:rPr lang="en-US" dirty="0"/>
                  <a:t>If you pour one cone of water into the cylinder, how full is it</a:t>
                </a:r>
                <a:r>
                  <a:rPr lang="en-US" dirty="0" smtClean="0"/>
                  <a:t>?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514350" indent="-514350">
                  <a:buAutoNum type="alphaUcPeriod"/>
                </a:pPr>
                <a:r>
                  <a:rPr lang="en-US" dirty="0"/>
                  <a:t>If the cylinder is filled with water, how many cones can it fill</a:t>
                </a:r>
                <a:r>
                  <a:rPr lang="en-US" dirty="0" smtClean="0"/>
                  <a:t>? 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3</a:t>
                </a:r>
                <a:endParaRPr lang="en-US" sz="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010400" y="51816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5 Answer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Bh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B = base area = 14(14) = 196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h = 24     (25 is slant height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 )</a:t>
                </a:r>
              </a:p>
              <a:p>
                <a:pPr marL="0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V =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𝟏𝟗𝟔</m:t>
                        </m:r>
                      </m:e>
                    </m:d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𝟐𝟒</m:t>
                        </m:r>
                      </m:e>
                    </m:d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𝟏𝟓𝟔𝟖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𝐮𝐧𝐢𝐭𝐬</m:t>
                    </m:r>
                  </m:oMath>
                </a14:m>
                <a:r>
                  <a:rPr lang="en-US" sz="2000" b="1" baseline="30000" dirty="0" smtClean="0">
                    <a:solidFill>
                      <a:srgbClr val="FF0000"/>
                    </a:solidFill>
                  </a:rPr>
                  <a:t>3</a:t>
                </a:r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239000" y="5257800"/>
            <a:ext cx="762000" cy="838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11877"/>
            <a:ext cx="417033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7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X = 12(2) = 24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Y = 12*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=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086600" y="5181600"/>
            <a:ext cx="762000" cy="685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46811"/>
            <a:ext cx="4033838" cy="237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2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Soh </a:t>
                </a:r>
                <a:r>
                  <a:rPr lang="en-US" sz="4400" b="1" dirty="0" err="1" smtClean="0">
                    <a:solidFill>
                      <a:schemeClr val="accent5"/>
                    </a:solidFill>
                  </a:rPr>
                  <a:t>Cah</a:t>
                </a:r>
                <a:r>
                  <a:rPr lang="en-US" dirty="0" smtClean="0"/>
                  <a:t> Toa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sz="4800" b="1" dirty="0" smtClean="0">
                    <a:solidFill>
                      <a:srgbClr val="FF0000"/>
                    </a:solidFill>
                  </a:rPr>
                  <a:t>51°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2994314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315200" y="5257800"/>
            <a:ext cx="8382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4800" b="1" dirty="0" smtClean="0">
                    <a:solidFill>
                      <a:schemeClr val="accent1"/>
                    </a:solidFill>
                  </a:rPr>
                  <a:t>Soh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Cah</a:t>
                </a:r>
                <a:r>
                  <a:rPr lang="en-US" dirty="0" smtClean="0"/>
                  <a:t> Toa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Sin 36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5400" b="1" i="0" dirty="0" smtClean="0">
                    <a:solidFill>
                      <a:srgbClr val="FF0000"/>
                    </a:solidFill>
                  </a:rPr>
                  <a:t>x = 17.0</a:t>
                </a:r>
                <a:endParaRPr lang="en-US" sz="5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26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643313" cy="2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467600" y="5257800"/>
            <a:ext cx="7620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4000" dirty="0" smtClean="0"/>
                  <a:t>Mike and Sean share a 16 inch diameter pizza.  Mike has a 100° slice, Sean has a 140° slice.  How much more pizza did Sean eat?</a:t>
                </a:r>
              </a:p>
              <a:p>
                <a:pPr marL="0" indent="0">
                  <a:buNone/>
                </a:pPr>
                <a:r>
                  <a:rPr lang="en-US" dirty="0" smtClean="0"/>
                  <a:t>Hint: a pizza slice is a sector of a circle: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Area of sector 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⋅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2426" r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315200" y="55626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law of cosines: c</a:t>
            </a:r>
            <a:r>
              <a:rPr lang="en-US" baseline="30000" dirty="0" smtClean="0"/>
              <a:t>2</a:t>
            </a:r>
            <a:r>
              <a:rPr lang="en-US" dirty="0" smtClean="0"/>
              <a:t> = 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 – 2ab(</a:t>
            </a:r>
            <a:r>
              <a:rPr lang="en-US" dirty="0" err="1" smtClean="0"/>
              <a:t>cosC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= 6</a:t>
            </a:r>
            <a:r>
              <a:rPr lang="en-US" baseline="30000" dirty="0" smtClean="0"/>
              <a:t>2</a:t>
            </a:r>
            <a:r>
              <a:rPr lang="en-US" dirty="0" smtClean="0"/>
              <a:t> + 14</a:t>
            </a:r>
            <a:r>
              <a:rPr lang="en-US" baseline="30000" dirty="0" smtClean="0"/>
              <a:t>2</a:t>
            </a:r>
            <a:r>
              <a:rPr lang="en-US" dirty="0" smtClean="0"/>
              <a:t> – 2(6)(14)(cos26)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= 81.0026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FF0000"/>
                </a:solidFill>
              </a:rPr>
              <a:t>c</a:t>
            </a:r>
            <a:r>
              <a:rPr lang="en-US" sz="6600" b="1" dirty="0" smtClean="0">
                <a:solidFill>
                  <a:srgbClr val="FF0000"/>
                </a:solidFill>
              </a:rPr>
              <a:t> = 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2990850" cy="228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620000" y="5257800"/>
            <a:ext cx="7620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Trig 5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Law of </a:t>
                </a:r>
                <a:r>
                  <a:rPr lang="en-US" dirty="0" err="1" smtClean="0"/>
                  <a:t>Sines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𝑠𝑖𝑛𝐴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𝑠𝑖𝑛𝐵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𝑠𝑖𝑛𝐶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AB is also called c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29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104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104</m:t>
                        </m:r>
                      </m:den>
                    </m:f>
                  </m:oMath>
                </a14:m>
                <a:r>
                  <a:rPr lang="en-US" dirty="0" smtClean="0"/>
                  <a:t> = 3.997 = </a:t>
                </a:r>
                <a:r>
                  <a:rPr lang="en-US" sz="4800" b="1" dirty="0" smtClean="0">
                    <a:solidFill>
                      <a:srgbClr val="FF0000"/>
                    </a:solidFill>
                  </a:rPr>
                  <a:t>4</a:t>
                </a:r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89183"/>
            <a:ext cx="271096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4724400" y="5257800"/>
            <a:ext cx="685800" cy="8032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Taylor sees a nest of baby birds in a tree at a 25° angle of elevation.  She is standing 12 feet away from the tree.  How high in the tree is the nest?</a:t>
            </a:r>
            <a:endParaRPr lang="en-US" sz="4800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467600" y="56388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Taylor sees a nest of baby birds in a tree at a 25° angle of elevation.  She is standing 12 feet away from the tree.  How high in the tree is the nest?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Tan25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5.6 feet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-Turn Arrow 9">
            <a:hlinkClick r:id="rId3" action="ppaction://hlinksldjump"/>
          </p:cNvPr>
          <p:cNvSpPr/>
          <p:nvPr/>
        </p:nvSpPr>
        <p:spPr>
          <a:xfrm>
            <a:off x="7924800" y="5486400"/>
            <a:ext cx="609600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1371600" y="3429000"/>
            <a:ext cx="3276600" cy="20574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426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5425" y="5574268"/>
            <a:ext cx="71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Solids of revolution: Name the solid that is formed when each shape is rotated around the x-axis:</a:t>
            </a:r>
          </a:p>
          <a:p>
            <a:pPr marL="514350" indent="-514350">
              <a:buAutoNum type="alphaUcPeriod"/>
            </a:pPr>
            <a:r>
              <a:rPr lang="en-US" dirty="0" smtClean="0"/>
              <a:t>                           B.			 C.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858000" y="55626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0383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962400"/>
            <a:ext cx="22955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60" y="3810000"/>
            <a:ext cx="228854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5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Find the volume of a cylinder.  Leave your answer in terms of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620000" y="57150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7500"/>
            <a:ext cx="4800600" cy="275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The equation of a circle is:</a:t>
            </a:r>
          </a:p>
          <a:p>
            <a:pPr marL="0" indent="0">
              <a:buNone/>
            </a:pPr>
            <a:r>
              <a:rPr lang="en-US" sz="4800" dirty="0" smtClean="0"/>
              <a:t>(x – 6)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 + (y + 2)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 = 64</a:t>
            </a:r>
          </a:p>
          <a:p>
            <a:pPr marL="0" indent="0">
              <a:buNone/>
            </a:pPr>
            <a:r>
              <a:rPr lang="en-US" sz="4800" dirty="0" smtClean="0"/>
              <a:t>Identify the center and the </a:t>
            </a:r>
            <a:r>
              <a:rPr lang="en-US" sz="4800" u="sng" dirty="0" smtClean="0"/>
              <a:t>diameter.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315200" y="58674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1740</Words>
  <Application>Microsoft Office PowerPoint</Application>
  <PresentationFormat>On-screen Show (4:3)</PresentationFormat>
  <Paragraphs>269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Cambria Math</vt:lpstr>
      <vt:lpstr>Wingdings</vt:lpstr>
      <vt:lpstr>Office Theme</vt:lpstr>
      <vt:lpstr>Geometry Quarter 3 Jeopardy</vt:lpstr>
      <vt:lpstr>Circles 1</vt:lpstr>
      <vt:lpstr>Circles 2</vt:lpstr>
      <vt:lpstr>Circles 3</vt:lpstr>
      <vt:lpstr>Circles 4</vt:lpstr>
      <vt:lpstr>Circles 5</vt:lpstr>
      <vt:lpstr>Mystery 1</vt:lpstr>
      <vt:lpstr>Mystery 2</vt:lpstr>
      <vt:lpstr>Mystery 3</vt:lpstr>
      <vt:lpstr>Mystery 4</vt:lpstr>
      <vt:lpstr>Mystery 5</vt:lpstr>
      <vt:lpstr>Polygons in Coordinate Plane 1</vt:lpstr>
      <vt:lpstr>Polygons in Coordinate Plane 2</vt:lpstr>
      <vt:lpstr>Polygons in Coordinate Plane 3</vt:lpstr>
      <vt:lpstr>Polygons in Coordinate Plane  4</vt:lpstr>
      <vt:lpstr>Polygons in Coordinate Plane 5</vt:lpstr>
      <vt:lpstr>Polygon Area 1</vt:lpstr>
      <vt:lpstr>Polygon Area 2</vt:lpstr>
      <vt:lpstr>Polygon Area 3</vt:lpstr>
      <vt:lpstr>Polygon Area 4</vt:lpstr>
      <vt:lpstr>Polygon Area 5</vt:lpstr>
      <vt:lpstr>Volume 1</vt:lpstr>
      <vt:lpstr>Volume 2</vt:lpstr>
      <vt:lpstr>Volume 3</vt:lpstr>
      <vt:lpstr>Volume 4</vt:lpstr>
      <vt:lpstr>Volume 5</vt:lpstr>
      <vt:lpstr>Trig 1</vt:lpstr>
      <vt:lpstr>Trig 2</vt:lpstr>
      <vt:lpstr>Trig 3</vt:lpstr>
      <vt:lpstr>Trig 4</vt:lpstr>
      <vt:lpstr>Trig 5</vt:lpstr>
      <vt:lpstr>Circles 1 Answer</vt:lpstr>
      <vt:lpstr>Circles 2 Answer</vt:lpstr>
      <vt:lpstr>Circles 3 Answer</vt:lpstr>
      <vt:lpstr>Circles 4 Answer</vt:lpstr>
      <vt:lpstr>Circles 5 Answer</vt:lpstr>
      <vt:lpstr>Mystery 1 Answer</vt:lpstr>
      <vt:lpstr>Mystery 2 Answer</vt:lpstr>
      <vt:lpstr>Mystery 3 Answer</vt:lpstr>
      <vt:lpstr>Mystery 4 Answer</vt:lpstr>
      <vt:lpstr>Mystery 5 Answer</vt:lpstr>
      <vt:lpstr>Polygons in C.P. 1 Answer</vt:lpstr>
      <vt:lpstr>Polygons in C.P. 2 Answer</vt:lpstr>
      <vt:lpstr>Polygons in C.P. 3 Answer</vt:lpstr>
      <vt:lpstr>Polygons in C.P. 4 Answer</vt:lpstr>
      <vt:lpstr>Polygons in C.P. 5 Answer</vt:lpstr>
      <vt:lpstr>Polygon Area 1 Answer</vt:lpstr>
      <vt:lpstr>Polygon Area 2 Answer</vt:lpstr>
      <vt:lpstr>Polygon Area 3 Answer</vt:lpstr>
      <vt:lpstr>Polygon Area 4 Answer</vt:lpstr>
      <vt:lpstr>Polygon Area 5 Answer</vt:lpstr>
      <vt:lpstr>Volume 1 Answer</vt:lpstr>
      <vt:lpstr>Volume 2 Answer</vt:lpstr>
      <vt:lpstr>Volume 3 Answer</vt:lpstr>
      <vt:lpstr>Volume 4 Answer</vt:lpstr>
      <vt:lpstr>Volume 5 Answer</vt:lpstr>
      <vt:lpstr>Trig 1 Answer</vt:lpstr>
      <vt:lpstr>Trig 2 Answer</vt:lpstr>
      <vt:lpstr>Trig 3 Answer</vt:lpstr>
      <vt:lpstr>Trig 4 Answer</vt:lpstr>
      <vt:lpstr>Trig 5 Answer</vt:lpstr>
      <vt:lpstr>Final Jeopardy</vt:lpstr>
      <vt:lpstr>Final Jeopardy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Quarter 3 Jeopardy</dc:title>
  <dc:creator>byronrs</dc:creator>
  <cp:lastModifiedBy>BYRON, RENEE</cp:lastModifiedBy>
  <cp:revision>65</cp:revision>
  <cp:lastPrinted>2015-05-20T23:05:04Z</cp:lastPrinted>
  <dcterms:created xsi:type="dcterms:W3CDTF">2014-03-30T18:45:17Z</dcterms:created>
  <dcterms:modified xsi:type="dcterms:W3CDTF">2015-06-09T15:04:56Z</dcterms:modified>
</cp:coreProperties>
</file>