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306" r:id="rId34"/>
    <p:sldId id="307" r:id="rId35"/>
    <p:sldId id="308" r:id="rId36"/>
    <p:sldId id="309" r:id="rId37"/>
    <p:sldId id="310" r:id="rId38"/>
    <p:sldId id="311" r:id="rId39"/>
    <p:sldId id="312" r:id="rId40"/>
    <p:sldId id="313" r:id="rId41"/>
    <p:sldId id="314" r:id="rId42"/>
    <p:sldId id="315" r:id="rId43"/>
    <p:sldId id="316" r:id="rId44"/>
    <p:sldId id="317" r:id="rId45"/>
    <p:sldId id="318" r:id="rId46"/>
    <p:sldId id="319" r:id="rId47"/>
    <p:sldId id="320" r:id="rId48"/>
    <p:sldId id="321" r:id="rId49"/>
    <p:sldId id="288" r:id="rId50"/>
    <p:sldId id="289" r:id="rId51"/>
    <p:sldId id="290" r:id="rId52"/>
    <p:sldId id="291" r:id="rId53"/>
    <p:sldId id="292" r:id="rId54"/>
    <p:sldId id="293" r:id="rId55"/>
    <p:sldId id="294" r:id="rId56"/>
    <p:sldId id="295" r:id="rId57"/>
    <p:sldId id="296" r:id="rId58"/>
    <p:sldId id="297" r:id="rId59"/>
    <p:sldId id="298" r:id="rId60"/>
    <p:sldId id="299" r:id="rId61"/>
    <p:sldId id="300" r:id="rId62"/>
    <p:sldId id="301" r:id="rId63"/>
    <p:sldId id="302" r:id="rId6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5FFC9-FA33-469C-97E9-056F8874E061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06F94-0AB0-48D1-8991-A7B179916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380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5FFC9-FA33-469C-97E9-056F8874E061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06F94-0AB0-48D1-8991-A7B179916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705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5FFC9-FA33-469C-97E9-056F8874E061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06F94-0AB0-48D1-8991-A7B179916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539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5FFC9-FA33-469C-97E9-056F8874E061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06F94-0AB0-48D1-8991-A7B179916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90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5FFC9-FA33-469C-97E9-056F8874E061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06F94-0AB0-48D1-8991-A7B179916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50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5FFC9-FA33-469C-97E9-056F8874E061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06F94-0AB0-48D1-8991-A7B179916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135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5FFC9-FA33-469C-97E9-056F8874E061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06F94-0AB0-48D1-8991-A7B179916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33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5FFC9-FA33-469C-97E9-056F8874E061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06F94-0AB0-48D1-8991-A7B179916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214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5FFC9-FA33-469C-97E9-056F8874E061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06F94-0AB0-48D1-8991-A7B179916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553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5FFC9-FA33-469C-97E9-056F8874E061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06F94-0AB0-48D1-8991-A7B179916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011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5FFC9-FA33-469C-97E9-056F8874E061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06F94-0AB0-48D1-8991-A7B179916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571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5FFC9-FA33-469C-97E9-056F8874E061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06F94-0AB0-48D1-8991-A7B179916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68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54.xml"/><Relationship Id="rId18" Type="http://schemas.openxmlformats.org/officeDocument/2006/relationships/slide" Target="slide46.xml"/><Relationship Id="rId26" Type="http://schemas.openxmlformats.org/officeDocument/2006/relationships/slide" Target="slide10.xml"/><Relationship Id="rId3" Type="http://schemas.openxmlformats.org/officeDocument/2006/relationships/slide" Target="slide12.xml"/><Relationship Id="rId21" Type="http://schemas.openxmlformats.org/officeDocument/2006/relationships/slide" Target="slide18.xml"/><Relationship Id="rId7" Type="http://schemas.openxmlformats.org/officeDocument/2006/relationships/slide" Target="slide52.xml"/><Relationship Id="rId12" Type="http://schemas.openxmlformats.org/officeDocument/2006/relationships/slide" Target="slide44.xml"/><Relationship Id="rId17" Type="http://schemas.openxmlformats.org/officeDocument/2006/relationships/slide" Target="slide36.xml"/><Relationship Id="rId25" Type="http://schemas.openxmlformats.org/officeDocument/2006/relationships/slide" Target="slide58.xml"/><Relationship Id="rId2" Type="http://schemas.openxmlformats.org/officeDocument/2006/relationships/slide" Target="slide2.xml"/><Relationship Id="rId16" Type="http://schemas.openxmlformats.org/officeDocument/2006/relationships/slide" Target="slide26.xml"/><Relationship Id="rId20" Type="http://schemas.openxmlformats.org/officeDocument/2006/relationships/slide" Target="slide8.xml"/><Relationship Id="rId29" Type="http://schemas.openxmlformats.org/officeDocument/2006/relationships/slide" Target="slide4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2.xml"/><Relationship Id="rId11" Type="http://schemas.openxmlformats.org/officeDocument/2006/relationships/slide" Target="slide34.xml"/><Relationship Id="rId24" Type="http://schemas.openxmlformats.org/officeDocument/2006/relationships/slide" Target="slide48.xml"/><Relationship Id="rId32" Type="http://schemas.openxmlformats.org/officeDocument/2006/relationships/slide" Target="slide62.xml"/><Relationship Id="rId5" Type="http://schemas.openxmlformats.org/officeDocument/2006/relationships/slide" Target="slide32.xml"/><Relationship Id="rId15" Type="http://schemas.openxmlformats.org/officeDocument/2006/relationships/slide" Target="slide16.xml"/><Relationship Id="rId23" Type="http://schemas.openxmlformats.org/officeDocument/2006/relationships/slide" Target="slide38.xml"/><Relationship Id="rId28" Type="http://schemas.openxmlformats.org/officeDocument/2006/relationships/slide" Target="slide30.xml"/><Relationship Id="rId10" Type="http://schemas.openxmlformats.org/officeDocument/2006/relationships/slide" Target="slide24.xml"/><Relationship Id="rId19" Type="http://schemas.openxmlformats.org/officeDocument/2006/relationships/slide" Target="slide56.xml"/><Relationship Id="rId31" Type="http://schemas.openxmlformats.org/officeDocument/2006/relationships/slide" Target="slide60.xml"/><Relationship Id="rId4" Type="http://schemas.openxmlformats.org/officeDocument/2006/relationships/slide" Target="slide22.xml"/><Relationship Id="rId9" Type="http://schemas.openxmlformats.org/officeDocument/2006/relationships/slide" Target="slide14.xml"/><Relationship Id="rId14" Type="http://schemas.openxmlformats.org/officeDocument/2006/relationships/slide" Target="slide6.xml"/><Relationship Id="rId22" Type="http://schemas.openxmlformats.org/officeDocument/2006/relationships/slide" Target="slide28.xml"/><Relationship Id="rId27" Type="http://schemas.openxmlformats.org/officeDocument/2006/relationships/slide" Target="slide20.xml"/><Relationship Id="rId30" Type="http://schemas.openxmlformats.org/officeDocument/2006/relationships/slide" Target="slide5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3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4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4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4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4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5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53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55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" Target="slide57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" Target="slide59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" Target="slide61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" Target="slide63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9 Jeopardy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7858946"/>
              </p:ext>
            </p:extLst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Add/Subtract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Multiply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Multiply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Factor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Factor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Factor 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linkClick r:id="rId2" action="ppaction://hlinksldjump"/>
                        </a:rPr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linkClick r:id="rId3" action="ppaction://hlinksldjump"/>
                        </a:rPr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linkClick r:id="rId4" action="ppaction://hlinksldjump"/>
                        </a:rPr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linkClick r:id="rId5" action="ppaction://hlinksldjump"/>
                        </a:rPr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linkClick r:id="rId6" action="ppaction://hlinksldjump"/>
                        </a:rPr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linkClick r:id="rId7" action="ppaction://hlinksldjump"/>
                        </a:rPr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linkClick r:id="rId8" action="ppaction://hlinksldjump"/>
                        </a:rPr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linkClick r:id="rId9" action="ppaction://hlinksldjump"/>
                        </a:rPr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linkClick r:id="rId10" action="ppaction://hlinksldjump"/>
                        </a:rPr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linkClick r:id="rId11" action="ppaction://hlinksldjump"/>
                        </a:rPr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linkClick r:id="rId12" action="ppaction://hlinksldjump"/>
                        </a:rPr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linkClick r:id="rId13" action="ppaction://hlinksldjump"/>
                        </a:rPr>
                        <a:t>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linkClick r:id="rId14" action="ppaction://hlinksldjump"/>
                        </a:rPr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linkClick r:id="rId15" action="ppaction://hlinksldjump"/>
                        </a:rPr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linkClick r:id="rId16" action="ppaction://hlinksldjump"/>
                        </a:rPr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linkClick r:id="rId17" action="ppaction://hlinksldjump"/>
                        </a:rPr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linkClick r:id="rId18" action="ppaction://hlinksldjump"/>
                        </a:rPr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linkClick r:id="rId19" action="ppaction://hlinksldjump"/>
                        </a:rPr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linkClick r:id="rId20" action="ppaction://hlinksldjump"/>
                        </a:rPr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linkClick r:id="rId21" action="ppaction://hlinksldjump"/>
                        </a:rPr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linkClick r:id="rId22" action="ppaction://hlinksldjump"/>
                        </a:rPr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linkClick r:id="rId23" action="ppaction://hlinksldjump"/>
                        </a:rPr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linkClick r:id="rId24" action="ppaction://hlinksldjump"/>
                        </a:rPr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linkClick r:id="rId25" action="ppaction://hlinksldjump"/>
                        </a:rPr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linkClick r:id="rId26" action="ppaction://hlinksldjump"/>
                        </a:rPr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linkClick r:id="rId27" action="ppaction://hlinksldjump"/>
                        </a:rPr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linkClick r:id="rId28" action="ppaction://hlinksldjump"/>
                        </a:rPr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linkClick r:id="rId29" action="ppaction://hlinksldjump"/>
                        </a:rPr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linkClick r:id="rId30" action="ppaction://hlinksldjump"/>
                        </a:rPr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linkClick r:id="rId31" action="ppaction://hlinksldjump"/>
                        </a:rPr>
                        <a:t>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547189"/>
              </p:ext>
            </p:extLst>
          </p:nvPr>
        </p:nvGraphicFramePr>
        <p:xfrm>
          <a:off x="1752600" y="42672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hlinkClick r:id="rId32" action="ppaction://hlinksldjump"/>
                        </a:rPr>
                        <a:t>Final Jeopardy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4623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Add/subtract 5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Simplify.  Name your answer based on degree and number of terms.  (standard form!!!)</a:t>
            </a:r>
          </a:p>
          <a:p>
            <a:pPr marL="0" indent="0" algn="ctr">
              <a:buNone/>
            </a:pPr>
            <a:r>
              <a:rPr lang="en-US" sz="4000" dirty="0"/>
              <a:t>(3x</a:t>
            </a:r>
            <a:r>
              <a:rPr lang="en-US" sz="4000" baseline="30000" dirty="0"/>
              <a:t>3</a:t>
            </a:r>
            <a:r>
              <a:rPr lang="en-US" sz="4000" dirty="0"/>
              <a:t> – 6 – 4x</a:t>
            </a:r>
            <a:r>
              <a:rPr lang="en-US" sz="4000" baseline="30000" dirty="0"/>
              <a:t>2</a:t>
            </a:r>
            <a:r>
              <a:rPr lang="en-US" sz="4000" dirty="0"/>
              <a:t> + x) – (6 – 8x</a:t>
            </a:r>
            <a:r>
              <a:rPr lang="en-US" sz="4000" baseline="30000" dirty="0"/>
              <a:t>2</a:t>
            </a:r>
            <a:r>
              <a:rPr lang="en-US" sz="4000" dirty="0"/>
              <a:t> – 5x + 3x</a:t>
            </a:r>
            <a:r>
              <a:rPr lang="en-US" sz="4000" baseline="30000" dirty="0"/>
              <a:t>3</a:t>
            </a:r>
            <a:r>
              <a:rPr lang="en-US" sz="4000" dirty="0"/>
              <a:t>)</a:t>
            </a: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6934200" y="5181600"/>
            <a:ext cx="1600200" cy="990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44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Add/subtract 5 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Simplify.  Name your answer based on degree and number of terms.  (standard form!!!)</a:t>
            </a:r>
          </a:p>
          <a:p>
            <a:pPr marL="0" indent="0" algn="ctr">
              <a:buNone/>
            </a:pPr>
            <a:r>
              <a:rPr lang="en-US" sz="4000" dirty="0"/>
              <a:t>(</a:t>
            </a:r>
            <a:r>
              <a:rPr lang="en-US" sz="4000" dirty="0">
                <a:solidFill>
                  <a:srgbClr val="92D050"/>
                </a:solidFill>
              </a:rPr>
              <a:t>3x</a:t>
            </a:r>
            <a:r>
              <a:rPr lang="en-US" sz="4000" baseline="30000" dirty="0">
                <a:solidFill>
                  <a:srgbClr val="92D050"/>
                </a:solidFill>
              </a:rPr>
              <a:t>3</a:t>
            </a:r>
            <a:r>
              <a:rPr lang="en-US" sz="4000" dirty="0"/>
              <a:t> </a:t>
            </a:r>
            <a:r>
              <a:rPr lang="en-US" sz="4000" dirty="0">
                <a:solidFill>
                  <a:schemeClr val="tx2"/>
                </a:solidFill>
              </a:rPr>
              <a:t>– 6 </a:t>
            </a:r>
            <a:r>
              <a:rPr lang="en-US" sz="4000" dirty="0">
                <a:solidFill>
                  <a:srgbClr val="7030A0"/>
                </a:solidFill>
              </a:rPr>
              <a:t>– 4x</a:t>
            </a:r>
            <a:r>
              <a:rPr lang="en-US" sz="4000" baseline="30000" dirty="0">
                <a:solidFill>
                  <a:srgbClr val="7030A0"/>
                </a:solidFill>
              </a:rPr>
              <a:t>2</a:t>
            </a:r>
            <a:r>
              <a:rPr lang="en-US" sz="4000" dirty="0">
                <a:solidFill>
                  <a:srgbClr val="7030A0"/>
                </a:solidFill>
              </a:rPr>
              <a:t> </a:t>
            </a:r>
            <a:r>
              <a:rPr lang="en-US" sz="4000" dirty="0">
                <a:solidFill>
                  <a:schemeClr val="accent6"/>
                </a:solidFill>
              </a:rPr>
              <a:t>+ x</a:t>
            </a:r>
            <a:r>
              <a:rPr lang="en-US" sz="4000" dirty="0"/>
              <a:t>) – (</a:t>
            </a:r>
            <a:r>
              <a:rPr lang="en-US" sz="4000" dirty="0">
                <a:solidFill>
                  <a:schemeClr val="tx2"/>
                </a:solidFill>
              </a:rPr>
              <a:t>6</a:t>
            </a:r>
            <a:r>
              <a:rPr lang="en-US" sz="4000" dirty="0"/>
              <a:t> </a:t>
            </a:r>
            <a:r>
              <a:rPr lang="en-US" sz="4000" dirty="0">
                <a:solidFill>
                  <a:srgbClr val="7030A0"/>
                </a:solidFill>
              </a:rPr>
              <a:t>– 8x</a:t>
            </a:r>
            <a:r>
              <a:rPr lang="en-US" sz="4000" baseline="30000" dirty="0">
                <a:solidFill>
                  <a:srgbClr val="7030A0"/>
                </a:solidFill>
              </a:rPr>
              <a:t>2</a:t>
            </a:r>
            <a:r>
              <a:rPr lang="en-US" sz="4000" dirty="0">
                <a:solidFill>
                  <a:srgbClr val="7030A0"/>
                </a:solidFill>
              </a:rPr>
              <a:t> </a:t>
            </a:r>
            <a:r>
              <a:rPr lang="en-US" sz="4000" dirty="0">
                <a:solidFill>
                  <a:schemeClr val="accent6"/>
                </a:solidFill>
              </a:rPr>
              <a:t>– 5x </a:t>
            </a:r>
            <a:r>
              <a:rPr lang="en-US" sz="4000" dirty="0">
                <a:solidFill>
                  <a:srgbClr val="92D050"/>
                </a:solidFill>
              </a:rPr>
              <a:t>+ 3x</a:t>
            </a:r>
            <a:r>
              <a:rPr lang="en-US" sz="4000" baseline="30000" dirty="0">
                <a:solidFill>
                  <a:srgbClr val="92D050"/>
                </a:solidFill>
              </a:rPr>
              <a:t>3</a:t>
            </a:r>
            <a:r>
              <a:rPr lang="en-US" sz="4000" dirty="0"/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92D050"/>
                </a:solidFill>
              </a:rPr>
              <a:t>3x</a:t>
            </a:r>
            <a:r>
              <a:rPr lang="en-US" baseline="30000" dirty="0">
                <a:solidFill>
                  <a:srgbClr val="92D050"/>
                </a:solidFill>
              </a:rPr>
              <a:t>3 </a:t>
            </a:r>
            <a:r>
              <a:rPr lang="en-US" dirty="0">
                <a:solidFill>
                  <a:srgbClr val="92D050"/>
                </a:solidFill>
              </a:rPr>
              <a:t> - 3x</a:t>
            </a:r>
            <a:r>
              <a:rPr lang="en-US" baseline="30000" dirty="0">
                <a:solidFill>
                  <a:srgbClr val="92D050"/>
                </a:solidFill>
              </a:rPr>
              <a:t>3 </a:t>
            </a:r>
            <a:r>
              <a:rPr lang="en-US" dirty="0">
                <a:solidFill>
                  <a:srgbClr val="92D050"/>
                </a:solidFill>
              </a:rPr>
              <a:t> = 0               </a:t>
            </a:r>
            <a:r>
              <a:rPr lang="en-US" dirty="0">
                <a:solidFill>
                  <a:srgbClr val="7030A0"/>
                </a:solidFill>
              </a:rPr>
              <a:t>– 4x</a:t>
            </a:r>
            <a:r>
              <a:rPr lang="en-US" baseline="30000" dirty="0">
                <a:solidFill>
                  <a:srgbClr val="7030A0"/>
                </a:solidFill>
              </a:rPr>
              <a:t>2</a:t>
            </a:r>
            <a:r>
              <a:rPr lang="en-US" dirty="0">
                <a:solidFill>
                  <a:srgbClr val="7030A0"/>
                </a:solidFill>
              </a:rPr>
              <a:t> – (– 8x</a:t>
            </a:r>
            <a:r>
              <a:rPr lang="en-US" baseline="30000" dirty="0">
                <a:solidFill>
                  <a:srgbClr val="7030A0"/>
                </a:solidFill>
              </a:rPr>
              <a:t>2</a:t>
            </a:r>
            <a:r>
              <a:rPr lang="en-US" dirty="0">
                <a:solidFill>
                  <a:srgbClr val="7030A0"/>
                </a:solidFill>
              </a:rPr>
              <a:t> ) = 4x</a:t>
            </a:r>
            <a:r>
              <a:rPr lang="en-US" baseline="30000" dirty="0">
                <a:solidFill>
                  <a:srgbClr val="7030A0"/>
                </a:solidFill>
              </a:rPr>
              <a:t>2</a:t>
            </a:r>
            <a:endParaRPr lang="en-US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</a:rPr>
              <a:t>x – (– 5x ) = 6x              </a:t>
            </a:r>
            <a:r>
              <a:rPr lang="en-US" dirty="0">
                <a:solidFill>
                  <a:schemeClr val="tx2"/>
                </a:solidFill>
              </a:rPr>
              <a:t>– 6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– 6 = -12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4x</a:t>
            </a:r>
            <a:r>
              <a:rPr lang="en-US" b="1" baseline="30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 + 6x – 12   quadratic trinomial</a:t>
            </a:r>
          </a:p>
        </p:txBody>
      </p:sp>
      <p:sp>
        <p:nvSpPr>
          <p:cNvPr id="4" name="U-Turn Arrow 3">
            <a:hlinkClick r:id="rId2" action="ppaction://hlinksldjump"/>
          </p:cNvPr>
          <p:cNvSpPr/>
          <p:nvPr/>
        </p:nvSpPr>
        <p:spPr>
          <a:xfrm>
            <a:off x="7543800" y="5257800"/>
            <a:ext cx="990600" cy="914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450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Multiply 1 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Multiply:</a:t>
            </a:r>
          </a:p>
          <a:p>
            <a:pPr marL="0" indent="0" algn="ctr">
              <a:buNone/>
            </a:pPr>
            <a:r>
              <a:rPr lang="en-US" sz="8000" dirty="0"/>
              <a:t>-7x</a:t>
            </a:r>
            <a:r>
              <a:rPr lang="en-US" sz="8000" baseline="30000" dirty="0"/>
              <a:t>2</a:t>
            </a:r>
            <a:r>
              <a:rPr lang="en-US" sz="8000" dirty="0"/>
              <a:t>(3x</a:t>
            </a:r>
            <a:r>
              <a:rPr lang="en-US" sz="8000" baseline="30000" dirty="0"/>
              <a:t>2</a:t>
            </a:r>
            <a:r>
              <a:rPr lang="en-US" sz="8000" dirty="0"/>
              <a:t> – 2x + 1)</a:t>
            </a: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6781800" y="5181600"/>
            <a:ext cx="1752600" cy="1219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704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Multiply 1 A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Multiply:</a:t>
            </a:r>
          </a:p>
          <a:p>
            <a:pPr marL="0" indent="0" algn="ctr">
              <a:buNone/>
            </a:pPr>
            <a:r>
              <a:rPr lang="en-US" dirty="0"/>
              <a:t>-7x</a:t>
            </a:r>
            <a:r>
              <a:rPr lang="en-US" baseline="30000" dirty="0"/>
              <a:t>2</a:t>
            </a:r>
            <a:r>
              <a:rPr lang="en-US" dirty="0"/>
              <a:t>(3x</a:t>
            </a:r>
            <a:r>
              <a:rPr lang="en-US" baseline="30000" dirty="0"/>
              <a:t>2</a:t>
            </a:r>
            <a:r>
              <a:rPr lang="en-US" dirty="0"/>
              <a:t> – 2x + 1)</a:t>
            </a:r>
          </a:p>
          <a:p>
            <a:pPr marL="0" indent="0">
              <a:buNone/>
            </a:pPr>
            <a:r>
              <a:rPr lang="en-US" dirty="0"/>
              <a:t>Use distributive property:</a:t>
            </a:r>
          </a:p>
          <a:p>
            <a:pPr marL="0" indent="0" algn="ctr">
              <a:buNone/>
            </a:pPr>
            <a:r>
              <a:rPr lang="en-US" sz="6600" b="1" dirty="0">
                <a:solidFill>
                  <a:srgbClr val="FF0000"/>
                </a:solidFill>
              </a:rPr>
              <a:t>-21x</a:t>
            </a:r>
            <a:r>
              <a:rPr lang="en-US" sz="6600" b="1" baseline="30000" dirty="0">
                <a:solidFill>
                  <a:srgbClr val="FF0000"/>
                </a:solidFill>
              </a:rPr>
              <a:t>4</a:t>
            </a:r>
            <a:r>
              <a:rPr lang="en-US" sz="6600" b="1" dirty="0">
                <a:solidFill>
                  <a:srgbClr val="FF0000"/>
                </a:solidFill>
              </a:rPr>
              <a:t> + 14x</a:t>
            </a:r>
            <a:r>
              <a:rPr lang="en-US" sz="6600" b="1" baseline="30000" dirty="0">
                <a:solidFill>
                  <a:srgbClr val="FF0000"/>
                </a:solidFill>
              </a:rPr>
              <a:t>3</a:t>
            </a:r>
            <a:r>
              <a:rPr lang="en-US" sz="6600" b="1" dirty="0">
                <a:solidFill>
                  <a:srgbClr val="FF0000"/>
                </a:solidFill>
              </a:rPr>
              <a:t> – 7x</a:t>
            </a:r>
            <a:r>
              <a:rPr lang="en-US" sz="6600" b="1" baseline="30000" dirty="0">
                <a:solidFill>
                  <a:srgbClr val="FF0000"/>
                </a:solidFill>
              </a:rPr>
              <a:t>2</a:t>
            </a:r>
            <a:endParaRPr lang="en-US" sz="6600" b="1" dirty="0">
              <a:solidFill>
                <a:srgbClr val="FF0000"/>
              </a:solidFill>
            </a:endParaRPr>
          </a:p>
        </p:txBody>
      </p:sp>
      <p:sp>
        <p:nvSpPr>
          <p:cNvPr id="4" name="U-Turn Arrow 3">
            <a:hlinkClick r:id="rId2" action="ppaction://hlinksldjump"/>
          </p:cNvPr>
          <p:cNvSpPr/>
          <p:nvPr/>
        </p:nvSpPr>
        <p:spPr>
          <a:xfrm>
            <a:off x="7543800" y="5257800"/>
            <a:ext cx="990600" cy="914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749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Multiply 2 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Multiply:</a:t>
            </a:r>
          </a:p>
          <a:p>
            <a:pPr marL="0" indent="0" algn="ctr">
              <a:buNone/>
            </a:pPr>
            <a:r>
              <a:rPr lang="en-US" sz="8800" dirty="0"/>
              <a:t>(x – 9)(x + 9)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6705600" y="5257800"/>
            <a:ext cx="1828800" cy="990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8722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Multiply 2 A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Multiply:</a:t>
            </a:r>
          </a:p>
          <a:p>
            <a:pPr marL="0" indent="0" algn="ctr">
              <a:buNone/>
            </a:pPr>
            <a:r>
              <a:rPr lang="en-US" dirty="0"/>
              <a:t>(x – 9)(x + 9)</a:t>
            </a:r>
          </a:p>
          <a:p>
            <a:pPr marL="0" indent="0" algn="ctr">
              <a:buNone/>
            </a:pPr>
            <a:r>
              <a:rPr lang="en-US" sz="11500" dirty="0">
                <a:solidFill>
                  <a:srgbClr val="FF0000"/>
                </a:solidFill>
              </a:rPr>
              <a:t>x</a:t>
            </a:r>
            <a:r>
              <a:rPr lang="en-US" sz="11500" baseline="30000" dirty="0">
                <a:solidFill>
                  <a:srgbClr val="FF0000"/>
                </a:solidFill>
              </a:rPr>
              <a:t>2</a:t>
            </a:r>
            <a:r>
              <a:rPr lang="en-US" sz="11500" dirty="0">
                <a:solidFill>
                  <a:srgbClr val="FF0000"/>
                </a:solidFill>
              </a:rPr>
              <a:t> - 81</a:t>
            </a:r>
          </a:p>
        </p:txBody>
      </p:sp>
      <p:sp>
        <p:nvSpPr>
          <p:cNvPr id="4" name="U-Turn Arrow 3">
            <a:hlinkClick r:id="rId2" action="ppaction://hlinksldjump"/>
          </p:cNvPr>
          <p:cNvSpPr/>
          <p:nvPr/>
        </p:nvSpPr>
        <p:spPr>
          <a:xfrm>
            <a:off x="7543800" y="5257800"/>
            <a:ext cx="990600" cy="914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045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dirty="0"/>
              <a:t>Multiply 3 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Multiply:</a:t>
            </a:r>
          </a:p>
          <a:p>
            <a:pPr marL="0" indent="0" algn="ctr">
              <a:buNone/>
            </a:pPr>
            <a:r>
              <a:rPr lang="en-US" sz="8800" dirty="0"/>
              <a:t>(3x – 8)(4x + 5)</a:t>
            </a: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7010400" y="5334000"/>
            <a:ext cx="15240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980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Multiply 3 A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(3x – 8)(4x + 5)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12x</a:t>
            </a:r>
            <a:r>
              <a:rPr lang="en-US" baseline="30000" dirty="0"/>
              <a:t>2</a:t>
            </a:r>
            <a:r>
              <a:rPr lang="en-US" dirty="0"/>
              <a:t> + 15x – 32x – 40 = </a:t>
            </a:r>
          </a:p>
          <a:p>
            <a:pPr marL="0" indent="0" algn="ctr">
              <a:buNone/>
            </a:pPr>
            <a:r>
              <a:rPr lang="en-US" sz="7200" dirty="0">
                <a:solidFill>
                  <a:srgbClr val="FF0000"/>
                </a:solidFill>
              </a:rPr>
              <a:t>12x</a:t>
            </a:r>
            <a:r>
              <a:rPr lang="en-US" sz="7200" baseline="30000" dirty="0">
                <a:solidFill>
                  <a:srgbClr val="FF0000"/>
                </a:solidFill>
              </a:rPr>
              <a:t>2</a:t>
            </a:r>
            <a:r>
              <a:rPr lang="en-US" sz="7200" dirty="0">
                <a:solidFill>
                  <a:srgbClr val="FF0000"/>
                </a:solidFill>
              </a:rPr>
              <a:t> – 17x – 40 </a:t>
            </a:r>
          </a:p>
        </p:txBody>
      </p:sp>
      <p:sp>
        <p:nvSpPr>
          <p:cNvPr id="4" name="U-Turn Arrow 3">
            <a:hlinkClick r:id="rId2" action="ppaction://hlinksldjump"/>
          </p:cNvPr>
          <p:cNvSpPr/>
          <p:nvPr/>
        </p:nvSpPr>
        <p:spPr>
          <a:xfrm>
            <a:off x="7543800" y="5257800"/>
            <a:ext cx="990600" cy="914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1928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Multiply 4 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Multiply:</a:t>
            </a:r>
          </a:p>
          <a:p>
            <a:pPr marL="0" indent="0" algn="ctr">
              <a:buNone/>
            </a:pPr>
            <a:r>
              <a:rPr lang="en-US" sz="13800" dirty="0"/>
              <a:t>(5x – 1)</a:t>
            </a:r>
            <a:r>
              <a:rPr lang="en-US" sz="13800" baseline="30000" dirty="0"/>
              <a:t>2</a:t>
            </a:r>
            <a:endParaRPr lang="en-US" sz="13800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7239000" y="5410200"/>
            <a:ext cx="13716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5990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Multiply 4 A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050" dirty="0"/>
              <a:t>Multiply:</a:t>
            </a:r>
          </a:p>
          <a:p>
            <a:pPr marL="0" indent="0" algn="ctr">
              <a:buNone/>
            </a:pPr>
            <a:r>
              <a:rPr lang="en-US" sz="4800" dirty="0"/>
              <a:t>(5x – 1)</a:t>
            </a:r>
            <a:r>
              <a:rPr lang="en-US" sz="4800" baseline="30000" dirty="0"/>
              <a:t>2</a:t>
            </a:r>
            <a:endParaRPr lang="en-US" sz="4800" dirty="0"/>
          </a:p>
          <a:p>
            <a:pPr marL="0" indent="0">
              <a:buNone/>
            </a:pPr>
            <a:r>
              <a:rPr lang="en-US" dirty="0"/>
              <a:t>(5x – 1)(5x – 1) = </a:t>
            </a:r>
          </a:p>
          <a:p>
            <a:pPr marL="0" indent="0">
              <a:buNone/>
            </a:pPr>
            <a:r>
              <a:rPr lang="en-US" dirty="0"/>
              <a:t>25x</a:t>
            </a:r>
            <a:r>
              <a:rPr lang="en-US" baseline="30000" dirty="0"/>
              <a:t>2</a:t>
            </a:r>
            <a:r>
              <a:rPr lang="en-US" dirty="0"/>
              <a:t> – 5x – 5x + 1</a:t>
            </a:r>
          </a:p>
          <a:p>
            <a:pPr marL="0" indent="0" algn="ctr">
              <a:buNone/>
            </a:pPr>
            <a:r>
              <a:rPr lang="en-US" sz="6000" b="1" dirty="0">
                <a:solidFill>
                  <a:srgbClr val="FF0000"/>
                </a:solidFill>
              </a:rPr>
              <a:t>25x</a:t>
            </a:r>
            <a:r>
              <a:rPr lang="en-US" sz="6000" b="1" baseline="30000" dirty="0">
                <a:solidFill>
                  <a:srgbClr val="FF0000"/>
                </a:solidFill>
              </a:rPr>
              <a:t>2</a:t>
            </a:r>
            <a:r>
              <a:rPr lang="en-US" sz="6000" b="1" dirty="0">
                <a:solidFill>
                  <a:srgbClr val="FF0000"/>
                </a:solidFill>
              </a:rPr>
              <a:t> – 10x + 1</a:t>
            </a:r>
          </a:p>
        </p:txBody>
      </p:sp>
      <p:sp>
        <p:nvSpPr>
          <p:cNvPr id="4" name="U-Turn Arrow 3">
            <a:hlinkClick r:id="rId2" action="ppaction://hlinksldjump"/>
          </p:cNvPr>
          <p:cNvSpPr/>
          <p:nvPr/>
        </p:nvSpPr>
        <p:spPr>
          <a:xfrm>
            <a:off x="7543800" y="5257800"/>
            <a:ext cx="990600" cy="914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616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Add/Subtract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Write the polynomial in standard form.  Then name it based on its degree and number of terms:</a:t>
            </a:r>
          </a:p>
          <a:p>
            <a:pPr marL="0" indent="0" algn="ctr">
              <a:buNone/>
            </a:pPr>
            <a:r>
              <a:rPr lang="en-US" sz="6600" dirty="0"/>
              <a:t>4w</a:t>
            </a:r>
            <a:r>
              <a:rPr lang="en-US" sz="6600" baseline="30000" dirty="0"/>
              <a:t>3</a:t>
            </a:r>
            <a:r>
              <a:rPr lang="en-US" sz="6600" dirty="0"/>
              <a:t> – 6w + w</a:t>
            </a:r>
            <a:r>
              <a:rPr lang="en-US" sz="6600" baseline="30000" dirty="0"/>
              <a:t>4</a:t>
            </a:r>
            <a:endParaRPr lang="en-US" sz="6600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6934200" y="5181600"/>
            <a:ext cx="15240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9106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Multiply 5 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Multiply:</a:t>
            </a:r>
          </a:p>
          <a:p>
            <a:pPr marL="0" indent="0" algn="ctr">
              <a:buNone/>
            </a:pPr>
            <a:r>
              <a:rPr lang="en-US" sz="7200" dirty="0"/>
              <a:t>(2x + 3)(3x</a:t>
            </a:r>
            <a:r>
              <a:rPr lang="en-US" sz="7200" baseline="30000" dirty="0"/>
              <a:t>2</a:t>
            </a:r>
            <a:r>
              <a:rPr lang="en-US" sz="7200" dirty="0"/>
              <a:t> – 5x + 1) </a:t>
            </a: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6934200" y="5257800"/>
            <a:ext cx="16002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1147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Multiply 5 A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Multiply:</a:t>
            </a:r>
          </a:p>
          <a:p>
            <a:pPr marL="0" indent="0" algn="ctr">
              <a:buNone/>
            </a:pPr>
            <a:r>
              <a:rPr lang="en-US" dirty="0"/>
              <a:t>(2x + 3)(3x</a:t>
            </a:r>
            <a:r>
              <a:rPr lang="en-US" baseline="30000" dirty="0"/>
              <a:t>2</a:t>
            </a:r>
            <a:r>
              <a:rPr lang="en-US" dirty="0"/>
              <a:t> – 5x + 1)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</a:rPr>
              <a:t>6x</a:t>
            </a:r>
            <a:r>
              <a:rPr lang="en-US" sz="4000" b="1" baseline="30000" dirty="0">
                <a:solidFill>
                  <a:srgbClr val="FF0000"/>
                </a:solidFill>
              </a:rPr>
              <a:t>3</a:t>
            </a:r>
            <a:r>
              <a:rPr lang="en-US" sz="4000" b="1" dirty="0">
                <a:solidFill>
                  <a:srgbClr val="FF0000"/>
                </a:solidFill>
              </a:rPr>
              <a:t> – x</a:t>
            </a:r>
            <a:r>
              <a:rPr lang="en-US" sz="4000" b="1" baseline="30000" dirty="0">
                <a:solidFill>
                  <a:srgbClr val="FF0000"/>
                </a:solidFill>
              </a:rPr>
              <a:t>2</a:t>
            </a:r>
            <a:r>
              <a:rPr lang="en-US" sz="4000" b="1" dirty="0">
                <a:solidFill>
                  <a:srgbClr val="FF0000"/>
                </a:solidFill>
              </a:rPr>
              <a:t> – 13x + 3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741286"/>
              </p:ext>
            </p:extLst>
          </p:nvPr>
        </p:nvGraphicFramePr>
        <p:xfrm>
          <a:off x="2362200" y="3200400"/>
          <a:ext cx="3581400" cy="156464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19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3x</a:t>
                      </a:r>
                      <a:r>
                        <a:rPr lang="en-US" baseline="30000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6x</a:t>
                      </a:r>
                      <a:r>
                        <a:rPr lang="en-US" sz="2000" b="1" baseline="30000" dirty="0"/>
                        <a:t>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9x</a:t>
                      </a:r>
                      <a:r>
                        <a:rPr lang="en-US" sz="2000" b="1" baseline="30000" dirty="0"/>
                        <a:t>2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320">
                <a:tc>
                  <a:txBody>
                    <a:bodyPr/>
                    <a:lstStyle/>
                    <a:p>
                      <a:r>
                        <a:rPr lang="en-US" dirty="0"/>
                        <a:t>-5x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-10x</a:t>
                      </a:r>
                      <a:r>
                        <a:rPr lang="en-US" sz="2000" b="1" baseline="30000" dirty="0"/>
                        <a:t>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-15x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2x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U-Turn Arrow 5">
            <a:hlinkClick r:id="rId2" action="ppaction://hlinksldjump"/>
          </p:cNvPr>
          <p:cNvSpPr/>
          <p:nvPr/>
        </p:nvSpPr>
        <p:spPr>
          <a:xfrm>
            <a:off x="7543800" y="5257800"/>
            <a:ext cx="990600" cy="914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7753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Multiply 1 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Multiply and simplify:</a:t>
            </a:r>
          </a:p>
          <a:p>
            <a:pPr marL="0" indent="0" algn="ctr">
              <a:buNone/>
            </a:pPr>
            <a:r>
              <a:rPr lang="en-US" sz="6600" dirty="0"/>
              <a:t>6x(2x – 5) – 3(2x + 1) </a:t>
            </a: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7086600" y="5334000"/>
            <a:ext cx="14478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3078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Multiply 1 B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6x(2x – 5) – 3(2x + 1)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12x</a:t>
            </a:r>
            <a:r>
              <a:rPr lang="en-US" baseline="30000" dirty="0"/>
              <a:t>2</a:t>
            </a:r>
            <a:r>
              <a:rPr lang="en-US" dirty="0"/>
              <a:t> – 30x – 6x – 3 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600" b="1" dirty="0">
                <a:solidFill>
                  <a:srgbClr val="FF0000"/>
                </a:solidFill>
              </a:rPr>
              <a:t>12x</a:t>
            </a:r>
            <a:r>
              <a:rPr lang="en-US" sz="6600" b="1" baseline="30000" dirty="0">
                <a:solidFill>
                  <a:srgbClr val="FF0000"/>
                </a:solidFill>
              </a:rPr>
              <a:t>2</a:t>
            </a:r>
            <a:r>
              <a:rPr lang="en-US" sz="6600" b="1" dirty="0">
                <a:solidFill>
                  <a:srgbClr val="FF0000"/>
                </a:solidFill>
              </a:rPr>
              <a:t> – 36x – 3 </a:t>
            </a:r>
          </a:p>
        </p:txBody>
      </p:sp>
      <p:sp>
        <p:nvSpPr>
          <p:cNvPr id="4" name="U-Turn Arrow 3">
            <a:hlinkClick r:id="rId2" action="ppaction://hlinksldjump"/>
          </p:cNvPr>
          <p:cNvSpPr/>
          <p:nvPr/>
        </p:nvSpPr>
        <p:spPr>
          <a:xfrm>
            <a:off x="7543800" y="5257800"/>
            <a:ext cx="990600" cy="914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7732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Multiply 2 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Multiply:</a:t>
            </a:r>
          </a:p>
          <a:p>
            <a:pPr marL="0" indent="0" algn="ctr">
              <a:buNone/>
            </a:pPr>
            <a:r>
              <a:rPr lang="en-US" sz="8000" dirty="0"/>
              <a:t>(3x – 8y)(3x + 8y)</a:t>
            </a: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6781800" y="4953000"/>
            <a:ext cx="1676400" cy="990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1596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Multiply 2 B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(3x – 8y)(3x + 8y)</a:t>
            </a:r>
          </a:p>
          <a:p>
            <a:pPr marL="0" indent="0">
              <a:buNone/>
            </a:pPr>
            <a:r>
              <a:rPr lang="en-US" dirty="0"/>
              <a:t>9x</a:t>
            </a:r>
            <a:r>
              <a:rPr lang="en-US" baseline="30000" dirty="0"/>
              <a:t>2</a:t>
            </a:r>
            <a:r>
              <a:rPr lang="en-US" dirty="0"/>
              <a:t> + 24xy – 24xy – 64y</a:t>
            </a:r>
            <a:r>
              <a:rPr lang="en-US" baseline="30000" dirty="0"/>
              <a:t>2</a:t>
            </a:r>
            <a:endParaRPr lang="en-US" dirty="0"/>
          </a:p>
          <a:p>
            <a:pPr marL="0" indent="0" algn="ctr">
              <a:buNone/>
            </a:pPr>
            <a:r>
              <a:rPr lang="en-US" sz="8000" dirty="0">
                <a:solidFill>
                  <a:srgbClr val="FF0000"/>
                </a:solidFill>
              </a:rPr>
              <a:t>9x</a:t>
            </a:r>
            <a:r>
              <a:rPr lang="en-US" sz="8000" baseline="30000" dirty="0">
                <a:solidFill>
                  <a:srgbClr val="FF0000"/>
                </a:solidFill>
              </a:rPr>
              <a:t>2</a:t>
            </a:r>
            <a:r>
              <a:rPr lang="en-US" sz="8000" dirty="0">
                <a:solidFill>
                  <a:srgbClr val="FF0000"/>
                </a:solidFill>
              </a:rPr>
              <a:t> – 64y</a:t>
            </a:r>
            <a:r>
              <a:rPr lang="en-US" sz="8000" baseline="30000" dirty="0">
                <a:solidFill>
                  <a:srgbClr val="FF0000"/>
                </a:solidFill>
              </a:rPr>
              <a:t>2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4" name="U-Turn Arrow 3">
            <a:hlinkClick r:id="rId2" action="ppaction://hlinksldjump"/>
          </p:cNvPr>
          <p:cNvSpPr/>
          <p:nvPr/>
        </p:nvSpPr>
        <p:spPr>
          <a:xfrm>
            <a:off x="7543800" y="5257800"/>
            <a:ext cx="990600" cy="914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906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Multiply 3 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Multiply:</a:t>
            </a:r>
          </a:p>
          <a:p>
            <a:pPr marL="0" indent="0" algn="ctr">
              <a:buNone/>
            </a:pPr>
            <a:r>
              <a:rPr lang="en-US" sz="8000" dirty="0"/>
              <a:t>(7x – 2)(3x – 1) </a:t>
            </a: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7315200" y="5257800"/>
            <a:ext cx="12954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7241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Multiply 3 B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(7x – 2)(3x – 1) </a:t>
            </a:r>
          </a:p>
          <a:p>
            <a:pPr marL="0" indent="0">
              <a:buNone/>
            </a:pPr>
            <a:r>
              <a:rPr lang="en-US" dirty="0"/>
              <a:t>21x</a:t>
            </a:r>
            <a:r>
              <a:rPr lang="en-US" baseline="30000" dirty="0"/>
              <a:t>2</a:t>
            </a:r>
            <a:r>
              <a:rPr lang="en-US" dirty="0"/>
              <a:t> – 7x – 6x + 2</a:t>
            </a:r>
          </a:p>
          <a:p>
            <a:pPr marL="0" indent="0" algn="ctr">
              <a:buNone/>
            </a:pPr>
            <a:r>
              <a:rPr lang="en-US" sz="6600" b="1" dirty="0">
                <a:solidFill>
                  <a:srgbClr val="FF0000"/>
                </a:solidFill>
              </a:rPr>
              <a:t>21x</a:t>
            </a:r>
            <a:r>
              <a:rPr lang="en-US" sz="6600" b="1" baseline="30000" dirty="0">
                <a:solidFill>
                  <a:srgbClr val="FF0000"/>
                </a:solidFill>
              </a:rPr>
              <a:t>2</a:t>
            </a:r>
            <a:r>
              <a:rPr lang="en-US" sz="6600" b="1" dirty="0">
                <a:solidFill>
                  <a:srgbClr val="FF0000"/>
                </a:solidFill>
              </a:rPr>
              <a:t> – 13x + 2 </a:t>
            </a:r>
          </a:p>
        </p:txBody>
      </p:sp>
      <p:sp>
        <p:nvSpPr>
          <p:cNvPr id="4" name="U-Turn Arrow 3">
            <a:hlinkClick r:id="rId2" action="ppaction://hlinksldjump"/>
          </p:cNvPr>
          <p:cNvSpPr/>
          <p:nvPr/>
        </p:nvSpPr>
        <p:spPr>
          <a:xfrm>
            <a:off x="7543800" y="5257800"/>
            <a:ext cx="990600" cy="914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1402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Multiply 4 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Multiply:</a:t>
            </a:r>
          </a:p>
          <a:p>
            <a:pPr marL="0" indent="0" algn="ctr">
              <a:buNone/>
            </a:pPr>
            <a:r>
              <a:rPr lang="en-US" sz="8000" dirty="0"/>
              <a:t>(5x – 6y)(2x – y)</a:t>
            </a: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6781800" y="5181600"/>
            <a:ext cx="1752600" cy="990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5974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Multiply 4 B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(5x – 6y)(2x – y)</a:t>
            </a:r>
          </a:p>
          <a:p>
            <a:pPr marL="0" indent="0">
              <a:buNone/>
            </a:pPr>
            <a:r>
              <a:rPr lang="en-US" dirty="0"/>
              <a:t>10x</a:t>
            </a:r>
            <a:r>
              <a:rPr lang="en-US" baseline="30000" dirty="0"/>
              <a:t>2</a:t>
            </a:r>
            <a:r>
              <a:rPr lang="en-US" dirty="0"/>
              <a:t> – 5xy – 12xy + 6y</a:t>
            </a:r>
            <a:r>
              <a:rPr lang="en-US" baseline="30000" dirty="0"/>
              <a:t>2</a:t>
            </a:r>
            <a:endParaRPr lang="en-US" dirty="0"/>
          </a:p>
          <a:p>
            <a:pPr marL="0" indent="0" algn="ctr">
              <a:buNone/>
            </a:pPr>
            <a:r>
              <a:rPr lang="en-US" sz="7200" dirty="0">
                <a:solidFill>
                  <a:srgbClr val="FF0000"/>
                </a:solidFill>
              </a:rPr>
              <a:t>10x</a:t>
            </a:r>
            <a:r>
              <a:rPr lang="en-US" sz="7200" baseline="30000" dirty="0">
                <a:solidFill>
                  <a:srgbClr val="FF0000"/>
                </a:solidFill>
              </a:rPr>
              <a:t>2</a:t>
            </a:r>
            <a:r>
              <a:rPr lang="en-US" sz="7200" dirty="0">
                <a:solidFill>
                  <a:srgbClr val="FF0000"/>
                </a:solidFill>
              </a:rPr>
              <a:t> – 17xy + 6y</a:t>
            </a:r>
            <a:r>
              <a:rPr lang="en-US" sz="7200" baseline="30000" dirty="0">
                <a:solidFill>
                  <a:srgbClr val="FF0000"/>
                </a:solidFill>
              </a:rPr>
              <a:t>2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4" name="U-Turn Arrow 3">
            <a:hlinkClick r:id="rId2" action="ppaction://hlinksldjump"/>
          </p:cNvPr>
          <p:cNvSpPr/>
          <p:nvPr/>
        </p:nvSpPr>
        <p:spPr>
          <a:xfrm>
            <a:off x="7543800" y="5257800"/>
            <a:ext cx="990600" cy="914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468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Add/subtract 1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4w</a:t>
            </a:r>
            <a:r>
              <a:rPr lang="en-US" baseline="30000" dirty="0"/>
              <a:t>3</a:t>
            </a:r>
            <a:r>
              <a:rPr lang="en-US" dirty="0"/>
              <a:t> – 6w + w</a:t>
            </a:r>
            <a:r>
              <a:rPr lang="en-US" baseline="30000" dirty="0"/>
              <a:t>4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dirty="0">
                <a:solidFill>
                  <a:srgbClr val="FF0000"/>
                </a:solidFill>
              </a:rPr>
              <a:t>w</a:t>
            </a:r>
            <a:r>
              <a:rPr lang="en-US" sz="6000" baseline="30000" dirty="0">
                <a:solidFill>
                  <a:srgbClr val="FF0000"/>
                </a:solidFill>
              </a:rPr>
              <a:t>4</a:t>
            </a:r>
            <a:r>
              <a:rPr lang="en-US" sz="6000" dirty="0">
                <a:solidFill>
                  <a:srgbClr val="FF0000"/>
                </a:solidFill>
              </a:rPr>
              <a:t> + 4w</a:t>
            </a:r>
            <a:r>
              <a:rPr lang="en-US" sz="6000" baseline="30000" dirty="0">
                <a:solidFill>
                  <a:srgbClr val="FF0000"/>
                </a:solidFill>
              </a:rPr>
              <a:t>3</a:t>
            </a:r>
            <a:r>
              <a:rPr lang="en-US" sz="6000" dirty="0">
                <a:solidFill>
                  <a:srgbClr val="FF0000"/>
                </a:solidFill>
              </a:rPr>
              <a:t> – 6w</a:t>
            </a:r>
          </a:p>
          <a:p>
            <a:pPr marL="0" indent="0" algn="ctr">
              <a:buNone/>
            </a:pPr>
            <a:r>
              <a:rPr lang="en-US" sz="6000" dirty="0">
                <a:solidFill>
                  <a:srgbClr val="FF0000"/>
                </a:solidFill>
              </a:rPr>
              <a:t>Quartic trinomial </a:t>
            </a:r>
          </a:p>
        </p:txBody>
      </p:sp>
      <p:sp>
        <p:nvSpPr>
          <p:cNvPr id="4" name="U-Turn Arrow 3">
            <a:hlinkClick r:id="rId2" action="ppaction://hlinksldjump"/>
          </p:cNvPr>
          <p:cNvSpPr/>
          <p:nvPr/>
        </p:nvSpPr>
        <p:spPr>
          <a:xfrm>
            <a:off x="7543800" y="5257800"/>
            <a:ext cx="990600" cy="914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3636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Multiply 5 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Find the area of the shaded region: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667000"/>
            <a:ext cx="4505325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7239000" y="5410200"/>
            <a:ext cx="1371600" cy="990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2287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Multiply 5 B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Area:</a:t>
            </a:r>
          </a:p>
          <a:p>
            <a:pPr marL="0" indent="0">
              <a:buNone/>
            </a:pPr>
            <a:r>
              <a:rPr lang="en-US" dirty="0"/>
              <a:t>Big rectangle: (2x + 5)(3x + 1) =</a:t>
            </a:r>
          </a:p>
          <a:p>
            <a:pPr marL="0" indent="0">
              <a:buNone/>
            </a:pPr>
            <a:r>
              <a:rPr lang="en-US" dirty="0"/>
              <a:t>6x</a:t>
            </a:r>
            <a:r>
              <a:rPr lang="en-US" baseline="30000" dirty="0"/>
              <a:t>2</a:t>
            </a:r>
            <a:r>
              <a:rPr lang="en-US" dirty="0"/>
              <a:t> + 17x + 5 </a:t>
            </a:r>
          </a:p>
          <a:p>
            <a:pPr marL="0" indent="0">
              <a:buNone/>
            </a:pPr>
            <a:r>
              <a:rPr lang="en-US" dirty="0"/>
              <a:t>Small rectangle:</a:t>
            </a:r>
          </a:p>
          <a:p>
            <a:pPr marL="0" indent="0">
              <a:buNone/>
            </a:pPr>
            <a:r>
              <a:rPr lang="en-US" dirty="0"/>
              <a:t>x(x + 2) = x</a:t>
            </a:r>
            <a:r>
              <a:rPr lang="en-US" baseline="30000" dirty="0"/>
              <a:t>2 </a:t>
            </a:r>
            <a:r>
              <a:rPr lang="en-US" dirty="0"/>
              <a:t>+ 2x</a:t>
            </a:r>
          </a:p>
          <a:p>
            <a:pPr marL="0" indent="0">
              <a:buNone/>
            </a:pPr>
            <a:r>
              <a:rPr lang="en-US" dirty="0"/>
              <a:t>(6x</a:t>
            </a:r>
            <a:r>
              <a:rPr lang="en-US" baseline="30000" dirty="0"/>
              <a:t>2</a:t>
            </a:r>
            <a:r>
              <a:rPr lang="en-US" dirty="0"/>
              <a:t> + 17x + 5) – (x</a:t>
            </a:r>
            <a:r>
              <a:rPr lang="en-US" baseline="30000" dirty="0"/>
              <a:t>2</a:t>
            </a:r>
            <a:r>
              <a:rPr lang="en-US" dirty="0"/>
              <a:t> + 2x) = 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</a:rPr>
              <a:t>5x</a:t>
            </a:r>
            <a:r>
              <a:rPr lang="en-US" sz="4000" b="1" baseline="30000" dirty="0">
                <a:solidFill>
                  <a:srgbClr val="FF0000"/>
                </a:solidFill>
              </a:rPr>
              <a:t>2</a:t>
            </a:r>
            <a:r>
              <a:rPr lang="en-US" sz="4000" b="1" dirty="0">
                <a:solidFill>
                  <a:srgbClr val="FF0000"/>
                </a:solidFill>
              </a:rPr>
              <a:t> + 15x + 5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676400"/>
            <a:ext cx="2534875" cy="1645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U-Turn Arrow 4">
            <a:hlinkClick r:id="rId3" action="ppaction://hlinksldjump"/>
          </p:cNvPr>
          <p:cNvSpPr/>
          <p:nvPr/>
        </p:nvSpPr>
        <p:spPr>
          <a:xfrm>
            <a:off x="7543800" y="5257800"/>
            <a:ext cx="990600" cy="914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3637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1 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Factor:</a:t>
            </a:r>
          </a:p>
          <a:p>
            <a:pPr marL="0" indent="0" algn="ctr">
              <a:buNone/>
            </a:pPr>
            <a:r>
              <a:rPr lang="en-US" sz="9600" dirty="0"/>
              <a:t>x</a:t>
            </a:r>
            <a:r>
              <a:rPr lang="en-US" sz="9600" baseline="30000" dirty="0"/>
              <a:t>2</a:t>
            </a:r>
            <a:r>
              <a:rPr lang="en-US" sz="9600" dirty="0"/>
              <a:t> – 36 </a:t>
            </a: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7162800" y="5410200"/>
            <a:ext cx="15240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1296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1 A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Factor: x</a:t>
            </a:r>
            <a:r>
              <a:rPr lang="en-US" baseline="30000" dirty="0"/>
              <a:t>2</a:t>
            </a:r>
            <a:r>
              <a:rPr lang="en-US" dirty="0"/>
              <a:t> – 36 </a:t>
            </a:r>
          </a:p>
          <a:p>
            <a:pPr marL="0" indent="0">
              <a:buNone/>
            </a:pPr>
            <a:r>
              <a:rPr lang="en-US" dirty="0"/>
              <a:t>Difference of two squares:</a:t>
            </a:r>
          </a:p>
          <a:p>
            <a:pPr marL="0" indent="0" algn="ctr">
              <a:buNone/>
            </a:pPr>
            <a:r>
              <a:rPr lang="en-US" sz="8000" dirty="0">
                <a:solidFill>
                  <a:srgbClr val="FF0000"/>
                </a:solidFill>
              </a:rPr>
              <a:t>(x + 6)(x – 6)</a:t>
            </a:r>
          </a:p>
        </p:txBody>
      </p:sp>
      <p:sp>
        <p:nvSpPr>
          <p:cNvPr id="4" name="U-Turn Arrow 3">
            <a:hlinkClick r:id="rId2" action="ppaction://hlinksldjump"/>
          </p:cNvPr>
          <p:cNvSpPr/>
          <p:nvPr/>
        </p:nvSpPr>
        <p:spPr>
          <a:xfrm>
            <a:off x="7543800" y="5257800"/>
            <a:ext cx="990600" cy="914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6107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2 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Factor:</a:t>
            </a:r>
          </a:p>
          <a:p>
            <a:pPr marL="0" indent="0" algn="ctr">
              <a:buNone/>
            </a:pPr>
            <a:r>
              <a:rPr lang="en-US" sz="11500" dirty="0"/>
              <a:t>x</a:t>
            </a:r>
            <a:r>
              <a:rPr lang="en-US" sz="11500" baseline="30000" dirty="0"/>
              <a:t>2</a:t>
            </a:r>
            <a:r>
              <a:rPr lang="en-US" sz="11500" dirty="0"/>
              <a:t> – 4x + 3 </a:t>
            </a: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7010400" y="5334000"/>
            <a:ext cx="16002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3918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2 A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Factor: </a:t>
            </a:r>
            <a:r>
              <a:rPr lang="en-US" sz="4800" dirty="0"/>
              <a:t>x</a:t>
            </a:r>
            <a:r>
              <a:rPr lang="en-US" sz="4800" baseline="30000" dirty="0"/>
              <a:t>2</a:t>
            </a:r>
            <a:r>
              <a:rPr lang="en-US" sz="4800" dirty="0"/>
              <a:t> – 4x + 3 </a:t>
            </a:r>
            <a:endParaRPr lang="en-US" sz="9600" dirty="0"/>
          </a:p>
          <a:p>
            <a:pPr marL="0" indent="0" algn="ctr">
              <a:buNone/>
            </a:pPr>
            <a:r>
              <a:rPr lang="en-US" sz="8000" b="1" dirty="0">
                <a:solidFill>
                  <a:srgbClr val="FF0000"/>
                </a:solidFill>
              </a:rPr>
              <a:t>(x – 3)(x – 1) </a:t>
            </a:r>
          </a:p>
        </p:txBody>
      </p:sp>
      <p:sp>
        <p:nvSpPr>
          <p:cNvPr id="4" name="U-Turn Arrow 3">
            <a:hlinkClick r:id="rId2" action="ppaction://hlinksldjump"/>
          </p:cNvPr>
          <p:cNvSpPr/>
          <p:nvPr/>
        </p:nvSpPr>
        <p:spPr>
          <a:xfrm>
            <a:off x="7543800" y="5257800"/>
            <a:ext cx="990600" cy="914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3533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3 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Factor:</a:t>
            </a:r>
          </a:p>
          <a:p>
            <a:pPr marL="0" indent="0" algn="ctr">
              <a:buNone/>
            </a:pPr>
            <a:r>
              <a:rPr lang="en-US" sz="9600" dirty="0"/>
              <a:t>3v</a:t>
            </a:r>
            <a:r>
              <a:rPr lang="en-US" sz="9600" baseline="30000" dirty="0"/>
              <a:t>2</a:t>
            </a:r>
            <a:r>
              <a:rPr lang="en-US" sz="9600" dirty="0"/>
              <a:t> + 10v – 8 </a:t>
            </a: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6781800" y="5334000"/>
            <a:ext cx="17526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788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3 A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Factor: 3v</a:t>
            </a:r>
            <a:r>
              <a:rPr lang="en-US" baseline="30000" dirty="0"/>
              <a:t>2</a:t>
            </a:r>
            <a:r>
              <a:rPr lang="en-US" dirty="0"/>
              <a:t> + 10v – 8 </a:t>
            </a:r>
          </a:p>
          <a:p>
            <a:pPr marL="0" indent="0" algn="ctr">
              <a:buNone/>
            </a:pPr>
            <a:r>
              <a:rPr lang="en-US" sz="8000" b="1" dirty="0">
                <a:solidFill>
                  <a:srgbClr val="FF0000"/>
                </a:solidFill>
              </a:rPr>
              <a:t>(v + 4)(3v – 2) </a:t>
            </a:r>
          </a:p>
        </p:txBody>
      </p:sp>
      <p:sp>
        <p:nvSpPr>
          <p:cNvPr id="4" name="U-Turn Arrow 3">
            <a:hlinkClick r:id="rId2" action="ppaction://hlinksldjump"/>
          </p:cNvPr>
          <p:cNvSpPr/>
          <p:nvPr/>
        </p:nvSpPr>
        <p:spPr>
          <a:xfrm>
            <a:off x="7543800" y="5257800"/>
            <a:ext cx="990600" cy="914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2774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4 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Factor:</a:t>
            </a:r>
          </a:p>
          <a:p>
            <a:pPr marL="0" indent="0" algn="ctr">
              <a:buNone/>
            </a:pPr>
            <a:r>
              <a:rPr lang="en-US" sz="8000" dirty="0"/>
              <a:t>45m</a:t>
            </a:r>
            <a:r>
              <a:rPr lang="en-US" sz="8000" baseline="30000" dirty="0"/>
              <a:t>2</a:t>
            </a:r>
            <a:r>
              <a:rPr lang="en-US" sz="8000" dirty="0"/>
              <a:t> + 60m + 20 </a:t>
            </a: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6858000" y="5334000"/>
            <a:ext cx="16764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5454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4 A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Factor:</a:t>
            </a:r>
          </a:p>
          <a:p>
            <a:pPr marL="0" indent="0" algn="ctr">
              <a:buNone/>
            </a:pPr>
            <a:r>
              <a:rPr lang="en-US" dirty="0"/>
              <a:t>45m</a:t>
            </a:r>
            <a:r>
              <a:rPr lang="en-US" baseline="30000" dirty="0"/>
              <a:t>2</a:t>
            </a:r>
            <a:r>
              <a:rPr lang="en-US" dirty="0"/>
              <a:t> + 60m + 20 </a:t>
            </a:r>
          </a:p>
          <a:p>
            <a:pPr marL="0" indent="0">
              <a:buNone/>
            </a:pPr>
            <a:r>
              <a:rPr lang="en-US" dirty="0"/>
              <a:t>GCF: 5(9m</a:t>
            </a:r>
            <a:r>
              <a:rPr lang="en-US" baseline="30000" dirty="0"/>
              <a:t>2</a:t>
            </a:r>
            <a:r>
              <a:rPr lang="en-US" dirty="0"/>
              <a:t> + 12m + 4)</a:t>
            </a:r>
          </a:p>
          <a:p>
            <a:pPr marL="0" indent="0">
              <a:buNone/>
            </a:pPr>
            <a:r>
              <a:rPr lang="en-US" dirty="0"/>
              <a:t>5(3m + 2)(3m + 2)</a:t>
            </a:r>
          </a:p>
          <a:p>
            <a:pPr marL="0" indent="0" algn="ctr">
              <a:buNone/>
            </a:pPr>
            <a:r>
              <a:rPr lang="en-US" sz="6000" b="1" dirty="0">
                <a:solidFill>
                  <a:srgbClr val="FF0000"/>
                </a:solidFill>
              </a:rPr>
              <a:t>5(3m + 2)</a:t>
            </a:r>
            <a:r>
              <a:rPr lang="en-US" sz="6000" b="1" baseline="30000" dirty="0">
                <a:solidFill>
                  <a:srgbClr val="FF0000"/>
                </a:solidFill>
              </a:rPr>
              <a:t>2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4" name="U-Turn Arrow 3">
            <a:hlinkClick r:id="rId2" action="ppaction://hlinksldjump"/>
          </p:cNvPr>
          <p:cNvSpPr/>
          <p:nvPr/>
        </p:nvSpPr>
        <p:spPr>
          <a:xfrm>
            <a:off x="7543800" y="5257800"/>
            <a:ext cx="990600" cy="914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014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Add/subtract 2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Simplify.  Name your answer based on degree and number of terms. (Standard form!!!!)</a:t>
            </a:r>
          </a:p>
          <a:p>
            <a:pPr marL="0" indent="0" algn="ctr">
              <a:buNone/>
            </a:pPr>
            <a:r>
              <a:rPr lang="en-US" sz="4800" dirty="0"/>
              <a:t>(8x</a:t>
            </a:r>
            <a:r>
              <a:rPr lang="en-US" sz="4800" baseline="30000" dirty="0"/>
              <a:t>3</a:t>
            </a:r>
            <a:r>
              <a:rPr lang="en-US" sz="4800" dirty="0"/>
              <a:t> – 5x + 7x</a:t>
            </a:r>
            <a:r>
              <a:rPr lang="en-US" sz="4800" baseline="30000" dirty="0"/>
              <a:t>2</a:t>
            </a:r>
            <a:r>
              <a:rPr lang="en-US" sz="4800" dirty="0"/>
              <a:t>) + (2x</a:t>
            </a:r>
            <a:r>
              <a:rPr lang="en-US" sz="4800" baseline="30000" dirty="0"/>
              <a:t>2</a:t>
            </a:r>
            <a:r>
              <a:rPr lang="en-US" sz="4800" dirty="0"/>
              <a:t> + 5x – x</a:t>
            </a:r>
            <a:r>
              <a:rPr lang="en-US" sz="4800" baseline="30000" dirty="0"/>
              <a:t>3</a:t>
            </a:r>
            <a:r>
              <a:rPr lang="en-US" sz="4800" dirty="0"/>
              <a:t>)</a:t>
            </a: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6858000" y="5181600"/>
            <a:ext cx="14478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0486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5 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Factor by grouping:</a:t>
            </a:r>
          </a:p>
          <a:p>
            <a:pPr marL="0" indent="0" algn="ctr">
              <a:buNone/>
            </a:pPr>
            <a:r>
              <a:rPr lang="en-US" sz="7200" dirty="0"/>
              <a:t>w</a:t>
            </a:r>
            <a:r>
              <a:rPr lang="en-US" sz="7200" baseline="30000" dirty="0"/>
              <a:t>3</a:t>
            </a:r>
            <a:r>
              <a:rPr lang="en-US" sz="7200" dirty="0"/>
              <a:t> – 3w</a:t>
            </a:r>
            <a:r>
              <a:rPr lang="en-US" sz="7200" baseline="30000" dirty="0"/>
              <a:t>2</a:t>
            </a:r>
            <a:r>
              <a:rPr lang="en-US" sz="7200" baseline="-25000" dirty="0"/>
              <a:t> </a:t>
            </a:r>
            <a:r>
              <a:rPr lang="en-US" sz="7200" dirty="0"/>
              <a:t>+ 3w – 9 </a:t>
            </a: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6781800" y="5181600"/>
            <a:ext cx="1676400" cy="990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7714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5 A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Factor by grouping:</a:t>
            </a:r>
          </a:p>
          <a:p>
            <a:pPr marL="0" indent="0" algn="ctr">
              <a:buNone/>
            </a:pPr>
            <a:r>
              <a:rPr lang="en-US" sz="4800" dirty="0"/>
              <a:t>w</a:t>
            </a:r>
            <a:r>
              <a:rPr lang="en-US" sz="4800" baseline="30000" dirty="0"/>
              <a:t>3</a:t>
            </a:r>
            <a:r>
              <a:rPr lang="en-US" sz="4800" dirty="0"/>
              <a:t> – 3w</a:t>
            </a:r>
            <a:r>
              <a:rPr lang="en-US" sz="4800" baseline="30000" dirty="0"/>
              <a:t>2</a:t>
            </a:r>
            <a:r>
              <a:rPr lang="en-US" sz="4800" baseline="-25000" dirty="0"/>
              <a:t> </a:t>
            </a:r>
            <a:r>
              <a:rPr lang="en-US" sz="6000" b="1" dirty="0"/>
              <a:t>/</a:t>
            </a:r>
            <a:r>
              <a:rPr lang="en-US" sz="4800" dirty="0"/>
              <a:t>+ 3w – 9 </a:t>
            </a:r>
          </a:p>
          <a:p>
            <a:pPr marL="0" indent="0" algn="ctr">
              <a:buNone/>
            </a:pPr>
            <a:r>
              <a:rPr lang="en-US" sz="4800" dirty="0"/>
              <a:t>GCF: w</a:t>
            </a:r>
            <a:r>
              <a:rPr lang="en-US" sz="4800" baseline="30000" dirty="0"/>
              <a:t>2</a:t>
            </a:r>
            <a:r>
              <a:rPr lang="en-US" sz="4800" dirty="0"/>
              <a:t>(w – 3)</a:t>
            </a:r>
            <a:r>
              <a:rPr lang="en-US" sz="4800" b="1" dirty="0"/>
              <a:t> / </a:t>
            </a:r>
            <a:r>
              <a:rPr lang="en-US" sz="4800" dirty="0"/>
              <a:t>+ 3(w – 3)</a:t>
            </a:r>
          </a:p>
          <a:p>
            <a:pPr marL="0" indent="0" algn="ctr">
              <a:buNone/>
            </a:pPr>
            <a:r>
              <a:rPr lang="en-US" sz="4800" dirty="0"/>
              <a:t>Factor: </a:t>
            </a:r>
            <a:r>
              <a:rPr lang="en-US" sz="6000" b="1" dirty="0">
                <a:solidFill>
                  <a:srgbClr val="FF0000"/>
                </a:solidFill>
              </a:rPr>
              <a:t>(w</a:t>
            </a:r>
            <a:r>
              <a:rPr lang="en-US" sz="6000" b="1" baseline="30000" dirty="0">
                <a:solidFill>
                  <a:srgbClr val="FF0000"/>
                </a:solidFill>
              </a:rPr>
              <a:t>2</a:t>
            </a:r>
            <a:r>
              <a:rPr lang="en-US" sz="6000" b="1" dirty="0">
                <a:solidFill>
                  <a:srgbClr val="FF0000"/>
                </a:solidFill>
              </a:rPr>
              <a:t> + 3)(w – 3)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U-Turn Arrow 3">
            <a:hlinkClick r:id="rId2" action="ppaction://hlinksldjump"/>
          </p:cNvPr>
          <p:cNvSpPr/>
          <p:nvPr/>
        </p:nvSpPr>
        <p:spPr>
          <a:xfrm>
            <a:off x="7543800" y="5257800"/>
            <a:ext cx="990600" cy="914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43304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1 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Factor the GCF:</a:t>
            </a:r>
          </a:p>
          <a:p>
            <a:pPr marL="0" indent="0" algn="ctr">
              <a:buNone/>
            </a:pPr>
            <a:r>
              <a:rPr lang="en-US" sz="8800" dirty="0"/>
              <a:t>10v</a:t>
            </a:r>
            <a:r>
              <a:rPr lang="en-US" sz="8800" baseline="30000" dirty="0"/>
              <a:t>9</a:t>
            </a:r>
            <a:r>
              <a:rPr lang="en-US" sz="8800" dirty="0"/>
              <a:t> – 8v</a:t>
            </a:r>
            <a:r>
              <a:rPr lang="en-US" sz="8800" baseline="30000" dirty="0"/>
              <a:t>5</a:t>
            </a:r>
            <a:r>
              <a:rPr lang="en-US" sz="8800" dirty="0"/>
              <a:t> + 6v</a:t>
            </a:r>
            <a:r>
              <a:rPr lang="en-US" sz="8800" baseline="30000" dirty="0"/>
              <a:t>3</a:t>
            </a:r>
            <a:r>
              <a:rPr lang="en-US" sz="8800" dirty="0"/>
              <a:t> </a:t>
            </a: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7010400" y="5257800"/>
            <a:ext cx="15240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9999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1 B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Factor the GCF:</a:t>
            </a:r>
          </a:p>
          <a:p>
            <a:pPr marL="0" indent="0" algn="ctr">
              <a:buNone/>
            </a:pPr>
            <a:r>
              <a:rPr lang="en-US" dirty="0"/>
              <a:t>10v</a:t>
            </a:r>
            <a:r>
              <a:rPr lang="en-US" baseline="30000" dirty="0"/>
              <a:t>9</a:t>
            </a:r>
            <a:r>
              <a:rPr lang="en-US" dirty="0"/>
              <a:t> – 8v</a:t>
            </a:r>
            <a:r>
              <a:rPr lang="en-US" baseline="30000" dirty="0"/>
              <a:t>5</a:t>
            </a:r>
            <a:r>
              <a:rPr lang="en-US" dirty="0"/>
              <a:t> + 6v</a:t>
            </a:r>
            <a:r>
              <a:rPr lang="en-US" baseline="30000" dirty="0"/>
              <a:t>3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GCF = 2v</a:t>
            </a:r>
            <a:r>
              <a:rPr lang="en-US" baseline="30000" dirty="0"/>
              <a:t>3</a:t>
            </a:r>
            <a:endParaRPr lang="en-US" dirty="0"/>
          </a:p>
          <a:p>
            <a:pPr marL="0" indent="0" algn="ctr">
              <a:buNone/>
            </a:pPr>
            <a:r>
              <a:rPr lang="en-US" sz="7200" b="1" dirty="0">
                <a:solidFill>
                  <a:srgbClr val="FF0000"/>
                </a:solidFill>
              </a:rPr>
              <a:t>2v</a:t>
            </a:r>
            <a:r>
              <a:rPr lang="en-US" sz="7200" b="1" baseline="30000" dirty="0">
                <a:solidFill>
                  <a:srgbClr val="FF0000"/>
                </a:solidFill>
              </a:rPr>
              <a:t>3</a:t>
            </a:r>
            <a:r>
              <a:rPr lang="en-US" sz="7200" b="1" dirty="0">
                <a:solidFill>
                  <a:srgbClr val="FF0000"/>
                </a:solidFill>
              </a:rPr>
              <a:t>(5v</a:t>
            </a:r>
            <a:r>
              <a:rPr lang="en-US" sz="7200" b="1" baseline="30000" dirty="0">
                <a:solidFill>
                  <a:srgbClr val="FF0000"/>
                </a:solidFill>
              </a:rPr>
              <a:t>6</a:t>
            </a:r>
            <a:r>
              <a:rPr lang="en-US" sz="7200" b="1" dirty="0">
                <a:solidFill>
                  <a:srgbClr val="FF0000"/>
                </a:solidFill>
              </a:rPr>
              <a:t> – 4v</a:t>
            </a:r>
            <a:r>
              <a:rPr lang="en-US" sz="7200" b="1" baseline="30000" dirty="0">
                <a:solidFill>
                  <a:srgbClr val="FF0000"/>
                </a:solidFill>
              </a:rPr>
              <a:t>2</a:t>
            </a:r>
            <a:r>
              <a:rPr lang="en-US" sz="7200" b="1" dirty="0">
                <a:solidFill>
                  <a:srgbClr val="FF0000"/>
                </a:solidFill>
              </a:rPr>
              <a:t> + 3)</a:t>
            </a:r>
          </a:p>
        </p:txBody>
      </p:sp>
      <p:sp>
        <p:nvSpPr>
          <p:cNvPr id="5" name="U-Turn Arrow 4">
            <a:hlinkClick r:id="rId2" action="ppaction://hlinksldjump"/>
          </p:cNvPr>
          <p:cNvSpPr/>
          <p:nvPr/>
        </p:nvSpPr>
        <p:spPr>
          <a:xfrm>
            <a:off x="7543800" y="5257800"/>
            <a:ext cx="990600" cy="914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63144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2 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Factor:</a:t>
            </a:r>
          </a:p>
          <a:p>
            <a:pPr marL="0" indent="0" algn="ctr">
              <a:buNone/>
            </a:pPr>
            <a:r>
              <a:rPr lang="en-US" sz="11500" dirty="0"/>
              <a:t>16k</a:t>
            </a:r>
            <a:r>
              <a:rPr lang="en-US" sz="11500" baseline="30000" dirty="0"/>
              <a:t>2</a:t>
            </a:r>
            <a:r>
              <a:rPr lang="en-US" sz="11500" dirty="0"/>
              <a:t> – 49 </a:t>
            </a: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6400800" y="4876800"/>
            <a:ext cx="1981200" cy="1066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723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2 B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Factor:</a:t>
            </a:r>
          </a:p>
          <a:p>
            <a:pPr marL="0" indent="0" algn="ctr">
              <a:buNone/>
            </a:pPr>
            <a:r>
              <a:rPr lang="en-US" sz="4000" dirty="0"/>
              <a:t>16k</a:t>
            </a:r>
            <a:r>
              <a:rPr lang="en-US" sz="4000" baseline="30000" dirty="0"/>
              <a:t>2</a:t>
            </a:r>
            <a:r>
              <a:rPr lang="en-US" sz="4000" dirty="0"/>
              <a:t> – 49 </a:t>
            </a:r>
          </a:p>
          <a:p>
            <a:pPr marL="0" indent="0">
              <a:buNone/>
            </a:pPr>
            <a:r>
              <a:rPr lang="en-US" dirty="0"/>
              <a:t>Difference of two squares:</a:t>
            </a:r>
          </a:p>
          <a:p>
            <a:pPr marL="0" indent="0" algn="ctr">
              <a:buNone/>
            </a:pPr>
            <a:r>
              <a:rPr lang="en-US" sz="6000" b="1" dirty="0">
                <a:solidFill>
                  <a:srgbClr val="FF0000"/>
                </a:solidFill>
              </a:rPr>
              <a:t>(4k + 7)(4k – 7)</a:t>
            </a:r>
          </a:p>
        </p:txBody>
      </p:sp>
      <p:sp>
        <p:nvSpPr>
          <p:cNvPr id="4" name="U-Turn Arrow 3">
            <a:hlinkClick r:id="rId2" action="ppaction://hlinksldjump"/>
          </p:cNvPr>
          <p:cNvSpPr/>
          <p:nvPr/>
        </p:nvSpPr>
        <p:spPr>
          <a:xfrm>
            <a:off x="7543800" y="5257800"/>
            <a:ext cx="990600" cy="914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36347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3 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Factor: </a:t>
            </a:r>
          </a:p>
          <a:p>
            <a:pPr marL="0" indent="0" algn="ctr">
              <a:buNone/>
            </a:pPr>
            <a:r>
              <a:rPr lang="en-US" sz="8000" dirty="0"/>
              <a:t>10x</a:t>
            </a:r>
            <a:r>
              <a:rPr lang="en-US" sz="8000" baseline="30000" dirty="0"/>
              <a:t>2</a:t>
            </a:r>
            <a:r>
              <a:rPr lang="en-US" sz="8000" dirty="0"/>
              <a:t> + 11x – 8 </a:t>
            </a: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7086600" y="5334000"/>
            <a:ext cx="14478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48816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3 B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Factor: </a:t>
            </a:r>
          </a:p>
          <a:p>
            <a:pPr marL="0" indent="0" algn="ctr">
              <a:buNone/>
            </a:pPr>
            <a:r>
              <a:rPr lang="en-US" dirty="0"/>
              <a:t>10x</a:t>
            </a:r>
            <a:r>
              <a:rPr lang="en-US" baseline="30000" dirty="0"/>
              <a:t>2</a:t>
            </a:r>
            <a:r>
              <a:rPr lang="en-US" dirty="0"/>
              <a:t> + 11x – 8 </a:t>
            </a:r>
          </a:p>
          <a:p>
            <a:pPr marL="0" indent="0" algn="ctr">
              <a:buNone/>
            </a:pPr>
            <a:r>
              <a:rPr lang="en-US" sz="8800" b="1" dirty="0">
                <a:solidFill>
                  <a:srgbClr val="FF0000"/>
                </a:solidFill>
              </a:rPr>
              <a:t>(5x + 8)(2x – 1) </a:t>
            </a:r>
          </a:p>
        </p:txBody>
      </p:sp>
      <p:sp>
        <p:nvSpPr>
          <p:cNvPr id="4" name="U-Turn Arrow 3">
            <a:hlinkClick r:id="rId2" action="ppaction://hlinksldjump"/>
          </p:cNvPr>
          <p:cNvSpPr/>
          <p:nvPr/>
        </p:nvSpPr>
        <p:spPr>
          <a:xfrm>
            <a:off x="7543800" y="5257800"/>
            <a:ext cx="990600" cy="914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42513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4 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Factor:</a:t>
            </a:r>
          </a:p>
          <a:p>
            <a:pPr marL="0" indent="0" algn="ctr">
              <a:buNone/>
            </a:pPr>
            <a:r>
              <a:rPr lang="en-US" sz="9600" dirty="0"/>
              <a:t>12x</a:t>
            </a:r>
            <a:r>
              <a:rPr lang="en-US" sz="9600" baseline="30000" dirty="0"/>
              <a:t>2</a:t>
            </a:r>
            <a:r>
              <a:rPr lang="en-US" sz="9600" dirty="0"/>
              <a:t> – 6x – 18 </a:t>
            </a: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7010400" y="5257800"/>
            <a:ext cx="16764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24045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4 B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Factor:</a:t>
            </a:r>
          </a:p>
          <a:p>
            <a:pPr marL="0" indent="0" algn="ctr">
              <a:buNone/>
            </a:pPr>
            <a:r>
              <a:rPr lang="en-US" dirty="0"/>
              <a:t>12x</a:t>
            </a:r>
            <a:r>
              <a:rPr lang="en-US" baseline="30000" dirty="0"/>
              <a:t>2</a:t>
            </a:r>
            <a:r>
              <a:rPr lang="en-US" dirty="0"/>
              <a:t> – 6x – 18 </a:t>
            </a:r>
          </a:p>
          <a:p>
            <a:pPr marL="0" indent="0">
              <a:buNone/>
            </a:pPr>
            <a:r>
              <a:rPr lang="en-US" dirty="0"/>
              <a:t>GCF!!                      6(2x</a:t>
            </a:r>
            <a:r>
              <a:rPr lang="en-US" baseline="30000" dirty="0"/>
              <a:t>2</a:t>
            </a:r>
            <a:r>
              <a:rPr lang="en-US" dirty="0"/>
              <a:t> – x – 3) </a:t>
            </a:r>
          </a:p>
          <a:p>
            <a:pPr marL="0" indent="0">
              <a:buNone/>
            </a:pPr>
            <a:r>
              <a:rPr lang="en-US" dirty="0"/>
              <a:t>		  </a:t>
            </a:r>
            <a:r>
              <a:rPr lang="en-US" sz="6600" b="1" dirty="0">
                <a:solidFill>
                  <a:srgbClr val="FF0000"/>
                </a:solidFill>
              </a:rPr>
              <a:t>6(2x – 3)(x + 1)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U-Turn Arrow 3">
            <a:hlinkClick r:id="rId2" action="ppaction://hlinksldjump"/>
          </p:cNvPr>
          <p:cNvSpPr/>
          <p:nvPr/>
        </p:nvSpPr>
        <p:spPr>
          <a:xfrm>
            <a:off x="7543800" y="5257800"/>
            <a:ext cx="990600" cy="914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26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Add/subtract 2 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Simplify.  Name your answer based on degree and number of terms.</a:t>
            </a:r>
          </a:p>
          <a:p>
            <a:pPr marL="0" indent="0" algn="ctr">
              <a:buNone/>
            </a:pPr>
            <a:r>
              <a:rPr lang="en-US" sz="4800" b="1" dirty="0"/>
              <a:t>(</a:t>
            </a:r>
            <a:r>
              <a:rPr lang="en-US" sz="4800" b="1" dirty="0">
                <a:solidFill>
                  <a:srgbClr val="FFC000"/>
                </a:solidFill>
              </a:rPr>
              <a:t>8x</a:t>
            </a:r>
            <a:r>
              <a:rPr lang="en-US" sz="4800" b="1" baseline="30000" dirty="0">
                <a:solidFill>
                  <a:srgbClr val="FFC000"/>
                </a:solidFill>
              </a:rPr>
              <a:t>3</a:t>
            </a:r>
            <a:r>
              <a:rPr lang="en-US" sz="4800" b="1" dirty="0"/>
              <a:t> </a:t>
            </a:r>
            <a:r>
              <a:rPr lang="en-US" sz="4800" b="1" dirty="0">
                <a:solidFill>
                  <a:srgbClr val="7030A0"/>
                </a:solidFill>
              </a:rPr>
              <a:t>– 5x </a:t>
            </a:r>
            <a:r>
              <a:rPr lang="en-US" sz="4800" b="1" dirty="0"/>
              <a:t>+ </a:t>
            </a:r>
            <a:r>
              <a:rPr lang="en-US" sz="4800" b="1" dirty="0">
                <a:solidFill>
                  <a:srgbClr val="00B0F0"/>
                </a:solidFill>
              </a:rPr>
              <a:t>7x</a:t>
            </a:r>
            <a:r>
              <a:rPr lang="en-US" sz="4800" b="1" baseline="30000" dirty="0">
                <a:solidFill>
                  <a:srgbClr val="00B0F0"/>
                </a:solidFill>
              </a:rPr>
              <a:t>2</a:t>
            </a:r>
            <a:r>
              <a:rPr lang="en-US" sz="4800" b="1" dirty="0"/>
              <a:t>) + (</a:t>
            </a:r>
            <a:r>
              <a:rPr lang="en-US" sz="4800" b="1" dirty="0">
                <a:solidFill>
                  <a:srgbClr val="00B0F0"/>
                </a:solidFill>
              </a:rPr>
              <a:t>2x</a:t>
            </a:r>
            <a:r>
              <a:rPr lang="en-US" sz="4800" b="1" baseline="30000" dirty="0">
                <a:solidFill>
                  <a:srgbClr val="00B0F0"/>
                </a:solidFill>
              </a:rPr>
              <a:t>2</a:t>
            </a:r>
            <a:r>
              <a:rPr lang="en-US" sz="4800" b="1" dirty="0"/>
              <a:t> </a:t>
            </a:r>
            <a:r>
              <a:rPr lang="en-US" sz="4800" b="1" dirty="0">
                <a:solidFill>
                  <a:srgbClr val="7030A0"/>
                </a:solidFill>
              </a:rPr>
              <a:t>+ 5x </a:t>
            </a:r>
            <a:r>
              <a:rPr lang="en-US" sz="4800" b="1" dirty="0">
                <a:solidFill>
                  <a:srgbClr val="FFC000"/>
                </a:solidFill>
              </a:rPr>
              <a:t>– x</a:t>
            </a:r>
            <a:r>
              <a:rPr lang="en-US" sz="4800" b="1" baseline="30000" dirty="0">
                <a:solidFill>
                  <a:srgbClr val="FFC000"/>
                </a:solidFill>
              </a:rPr>
              <a:t>3</a:t>
            </a:r>
            <a:r>
              <a:rPr lang="en-US" sz="4800" b="1" dirty="0"/>
              <a:t>)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rgbClr val="FF0000"/>
                </a:solidFill>
              </a:rPr>
              <a:t>7x</a:t>
            </a:r>
            <a:r>
              <a:rPr lang="en-US" sz="4000" b="1" baseline="30000" dirty="0">
                <a:solidFill>
                  <a:srgbClr val="FF0000"/>
                </a:solidFill>
              </a:rPr>
              <a:t>3</a:t>
            </a:r>
            <a:r>
              <a:rPr lang="en-US" sz="4000" b="1" dirty="0">
                <a:solidFill>
                  <a:srgbClr val="FF0000"/>
                </a:solidFill>
              </a:rPr>
              <a:t> + 9x</a:t>
            </a:r>
            <a:r>
              <a:rPr lang="en-US" sz="4000" b="1" baseline="30000" dirty="0">
                <a:solidFill>
                  <a:srgbClr val="FF0000"/>
                </a:solidFill>
              </a:rPr>
              <a:t>2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rgbClr val="FF0000"/>
                </a:solidFill>
              </a:rPr>
              <a:t>Cubic binomial</a:t>
            </a:r>
          </a:p>
        </p:txBody>
      </p:sp>
      <p:sp>
        <p:nvSpPr>
          <p:cNvPr id="4" name="U-Turn Arrow 3">
            <a:hlinkClick r:id="rId2" action="ppaction://hlinksldjump"/>
          </p:cNvPr>
          <p:cNvSpPr/>
          <p:nvPr/>
        </p:nvSpPr>
        <p:spPr>
          <a:xfrm>
            <a:off x="7543800" y="5257800"/>
            <a:ext cx="990600" cy="914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80782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5 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Factor:</a:t>
            </a:r>
          </a:p>
          <a:p>
            <a:pPr marL="0" indent="0" algn="ctr">
              <a:buNone/>
            </a:pPr>
            <a:r>
              <a:rPr lang="en-US" sz="8000" dirty="0"/>
              <a:t>7x</a:t>
            </a:r>
            <a:r>
              <a:rPr lang="en-US" sz="8000" baseline="30000" dirty="0"/>
              <a:t>2</a:t>
            </a:r>
            <a:r>
              <a:rPr lang="en-US" sz="8000" dirty="0"/>
              <a:t> – 30xy + 27y</a:t>
            </a:r>
            <a:r>
              <a:rPr lang="en-US" sz="8000" baseline="30000" dirty="0"/>
              <a:t>2</a:t>
            </a:r>
            <a:endParaRPr lang="en-US" sz="8000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7010400" y="5257800"/>
            <a:ext cx="15240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39207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5 B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Factor:</a:t>
            </a:r>
          </a:p>
          <a:p>
            <a:pPr marL="0" indent="0" algn="ctr">
              <a:buNone/>
            </a:pPr>
            <a:r>
              <a:rPr lang="en-US" dirty="0"/>
              <a:t>7x</a:t>
            </a:r>
            <a:r>
              <a:rPr lang="en-US" baseline="30000" dirty="0"/>
              <a:t>2</a:t>
            </a:r>
            <a:r>
              <a:rPr lang="en-US" dirty="0"/>
              <a:t> – 30xy + 27y</a:t>
            </a:r>
            <a:r>
              <a:rPr lang="en-US" baseline="30000" dirty="0"/>
              <a:t>2</a:t>
            </a:r>
            <a:endParaRPr lang="en-US" dirty="0"/>
          </a:p>
          <a:p>
            <a:pPr marL="0" indent="0" algn="ctr">
              <a:buNone/>
            </a:pPr>
            <a:r>
              <a:rPr lang="en-US" sz="8000" b="1" dirty="0">
                <a:solidFill>
                  <a:srgbClr val="FF0000"/>
                </a:solidFill>
              </a:rPr>
              <a:t>(7x – 9y)(x – 3y) </a:t>
            </a:r>
          </a:p>
        </p:txBody>
      </p:sp>
      <p:sp>
        <p:nvSpPr>
          <p:cNvPr id="4" name="U-Turn Arrow 3">
            <a:hlinkClick r:id="rId2" action="ppaction://hlinksldjump"/>
          </p:cNvPr>
          <p:cNvSpPr/>
          <p:nvPr/>
        </p:nvSpPr>
        <p:spPr>
          <a:xfrm>
            <a:off x="7543800" y="5257800"/>
            <a:ext cx="990600" cy="914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25310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1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Factor: </a:t>
            </a:r>
          </a:p>
          <a:p>
            <a:pPr marL="0" indent="0" algn="ctr">
              <a:buNone/>
            </a:pPr>
            <a:r>
              <a:rPr lang="en-US" sz="9600" dirty="0"/>
              <a:t>x</a:t>
            </a:r>
            <a:r>
              <a:rPr lang="en-US" sz="9600" baseline="30000" dirty="0"/>
              <a:t>2</a:t>
            </a:r>
            <a:r>
              <a:rPr lang="en-US" sz="9600" dirty="0"/>
              <a:t> – 13x + 42 </a:t>
            </a: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6781800" y="5486400"/>
            <a:ext cx="16002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72057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1 C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Factor: </a:t>
            </a:r>
          </a:p>
          <a:p>
            <a:pPr marL="0" indent="0" algn="ctr">
              <a:buNone/>
            </a:pPr>
            <a:r>
              <a:rPr lang="en-US" dirty="0"/>
              <a:t>x</a:t>
            </a:r>
            <a:r>
              <a:rPr lang="en-US" baseline="30000" dirty="0"/>
              <a:t>2</a:t>
            </a:r>
            <a:r>
              <a:rPr lang="en-US" dirty="0"/>
              <a:t> – 13x + 42 </a:t>
            </a:r>
          </a:p>
          <a:p>
            <a:pPr marL="0" indent="0" algn="ctr">
              <a:buNone/>
            </a:pPr>
            <a:r>
              <a:rPr lang="en-US" sz="8000" b="1" dirty="0">
                <a:solidFill>
                  <a:srgbClr val="FF0000"/>
                </a:solidFill>
              </a:rPr>
              <a:t>(x – 6)(x – 7) </a:t>
            </a:r>
          </a:p>
        </p:txBody>
      </p:sp>
      <p:sp>
        <p:nvSpPr>
          <p:cNvPr id="4" name="U-Turn Arrow 3">
            <a:hlinkClick r:id="rId2" action="ppaction://hlinksldjump"/>
          </p:cNvPr>
          <p:cNvSpPr/>
          <p:nvPr/>
        </p:nvSpPr>
        <p:spPr>
          <a:xfrm>
            <a:off x="7543800" y="5257800"/>
            <a:ext cx="990600" cy="914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14273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2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Factor:</a:t>
            </a:r>
          </a:p>
          <a:p>
            <a:pPr marL="0" indent="0" algn="ctr">
              <a:buNone/>
            </a:pPr>
            <a:r>
              <a:rPr lang="en-US" sz="13800" dirty="0"/>
              <a:t>8x</a:t>
            </a:r>
            <a:r>
              <a:rPr lang="en-US" sz="13800" baseline="30000" dirty="0"/>
              <a:t>2</a:t>
            </a:r>
            <a:r>
              <a:rPr lang="en-US" sz="13800" dirty="0"/>
              <a:t> – 8 </a:t>
            </a: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6553200" y="5334000"/>
            <a:ext cx="1981200" cy="990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810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2 C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Factor:</a:t>
            </a:r>
          </a:p>
          <a:p>
            <a:pPr marL="0" indent="0" algn="ctr">
              <a:buNone/>
            </a:pPr>
            <a:r>
              <a:rPr lang="en-US" sz="4800" dirty="0"/>
              <a:t>8x</a:t>
            </a:r>
            <a:r>
              <a:rPr lang="en-US" sz="4800" baseline="30000" dirty="0"/>
              <a:t>2</a:t>
            </a:r>
            <a:r>
              <a:rPr lang="en-US" sz="4800" dirty="0"/>
              <a:t> – 8 </a:t>
            </a:r>
          </a:p>
          <a:p>
            <a:pPr marL="0" indent="0">
              <a:buNone/>
            </a:pPr>
            <a:r>
              <a:rPr lang="en-US" dirty="0"/>
              <a:t>GCF!                         8(x</a:t>
            </a:r>
            <a:r>
              <a:rPr lang="en-US" baseline="30000" dirty="0"/>
              <a:t>2</a:t>
            </a:r>
            <a:r>
              <a:rPr lang="en-US" dirty="0"/>
              <a:t> – 1) </a:t>
            </a:r>
          </a:p>
          <a:p>
            <a:pPr marL="0" indent="0">
              <a:buNone/>
            </a:pPr>
            <a:r>
              <a:rPr lang="en-US" sz="2000" dirty="0"/>
              <a:t>Difference of 2 squares:          </a:t>
            </a:r>
            <a:r>
              <a:rPr lang="en-US" sz="5400" b="1" dirty="0">
                <a:solidFill>
                  <a:srgbClr val="FF0000"/>
                </a:solidFill>
              </a:rPr>
              <a:t>8(x + 1)(x – 1) </a:t>
            </a:r>
          </a:p>
        </p:txBody>
      </p:sp>
      <p:sp>
        <p:nvSpPr>
          <p:cNvPr id="4" name="U-Turn Arrow 3">
            <a:hlinkClick r:id="rId2" action="ppaction://hlinksldjump"/>
          </p:cNvPr>
          <p:cNvSpPr/>
          <p:nvPr/>
        </p:nvSpPr>
        <p:spPr>
          <a:xfrm>
            <a:off x="7543800" y="5257800"/>
            <a:ext cx="990600" cy="914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7478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3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Factor: </a:t>
            </a:r>
          </a:p>
          <a:p>
            <a:pPr marL="0" indent="0" algn="ctr">
              <a:buNone/>
            </a:pPr>
            <a:r>
              <a:rPr lang="en-US" sz="8000" dirty="0"/>
              <a:t>p</a:t>
            </a:r>
            <a:r>
              <a:rPr lang="en-US" sz="8000" baseline="30000" dirty="0"/>
              <a:t>2</a:t>
            </a:r>
            <a:r>
              <a:rPr lang="en-US" sz="8000" dirty="0"/>
              <a:t> – 10pq + 16q</a:t>
            </a:r>
            <a:r>
              <a:rPr lang="en-US" sz="8000" baseline="30000" dirty="0"/>
              <a:t>2</a:t>
            </a:r>
            <a:r>
              <a:rPr lang="en-US" sz="8000" dirty="0"/>
              <a:t> </a:t>
            </a: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7010400" y="5257800"/>
            <a:ext cx="14478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34171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3 C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Factor: </a:t>
            </a:r>
          </a:p>
          <a:p>
            <a:pPr marL="0" indent="0" algn="ctr">
              <a:buNone/>
            </a:pPr>
            <a:r>
              <a:rPr lang="en-US" dirty="0"/>
              <a:t>p</a:t>
            </a:r>
            <a:r>
              <a:rPr lang="en-US" baseline="30000" dirty="0"/>
              <a:t>2</a:t>
            </a:r>
            <a:r>
              <a:rPr lang="en-US" dirty="0"/>
              <a:t> – 10pq + 16q</a:t>
            </a:r>
            <a:r>
              <a:rPr lang="en-US" baseline="30000" dirty="0"/>
              <a:t>2</a:t>
            </a:r>
            <a:r>
              <a:rPr lang="en-US" dirty="0"/>
              <a:t> </a:t>
            </a:r>
          </a:p>
          <a:p>
            <a:pPr marL="0" indent="0" algn="ctr">
              <a:buNone/>
            </a:pPr>
            <a:r>
              <a:rPr lang="en-US" sz="7200" b="1" dirty="0">
                <a:solidFill>
                  <a:srgbClr val="FF0000"/>
                </a:solidFill>
              </a:rPr>
              <a:t>(p – 2q)(p – 8q) </a:t>
            </a:r>
          </a:p>
        </p:txBody>
      </p:sp>
      <p:sp>
        <p:nvSpPr>
          <p:cNvPr id="4" name="U-Turn Arrow 3">
            <a:hlinkClick r:id="rId2" action="ppaction://hlinksldjump"/>
          </p:cNvPr>
          <p:cNvSpPr/>
          <p:nvPr/>
        </p:nvSpPr>
        <p:spPr>
          <a:xfrm>
            <a:off x="7543800" y="5257800"/>
            <a:ext cx="990600" cy="914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95542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4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Factor:</a:t>
            </a:r>
          </a:p>
          <a:p>
            <a:pPr marL="0" indent="0" algn="ctr">
              <a:buNone/>
            </a:pPr>
            <a:r>
              <a:rPr lang="en-US" sz="8800" dirty="0"/>
              <a:t>6x</a:t>
            </a:r>
            <a:r>
              <a:rPr lang="en-US" sz="8800" baseline="30000" dirty="0"/>
              <a:t>2</a:t>
            </a:r>
            <a:r>
              <a:rPr lang="en-US" sz="8800" dirty="0"/>
              <a:t> + 45x + 21 </a:t>
            </a: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6934200" y="5181600"/>
            <a:ext cx="16002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25247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4 C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Factor:</a:t>
            </a:r>
          </a:p>
          <a:p>
            <a:pPr marL="0" indent="0" algn="ctr">
              <a:buNone/>
            </a:pPr>
            <a:r>
              <a:rPr lang="en-US" dirty="0"/>
              <a:t>6x</a:t>
            </a:r>
            <a:r>
              <a:rPr lang="en-US" baseline="30000" dirty="0"/>
              <a:t>2</a:t>
            </a:r>
            <a:r>
              <a:rPr lang="en-US" dirty="0"/>
              <a:t> + 45x + 21 </a:t>
            </a:r>
          </a:p>
          <a:p>
            <a:pPr marL="0" indent="0">
              <a:buNone/>
            </a:pPr>
            <a:r>
              <a:rPr lang="en-US" dirty="0"/>
              <a:t>GCF!                    3(2x</a:t>
            </a:r>
            <a:r>
              <a:rPr lang="en-US" baseline="30000" dirty="0"/>
              <a:t>2</a:t>
            </a:r>
            <a:r>
              <a:rPr lang="en-US" dirty="0"/>
              <a:t> + 15x + 7)</a:t>
            </a:r>
          </a:p>
          <a:p>
            <a:pPr marL="0" indent="0" algn="ctr">
              <a:buNone/>
            </a:pPr>
            <a:r>
              <a:rPr lang="en-US" dirty="0"/>
              <a:t>	</a:t>
            </a:r>
            <a:r>
              <a:rPr lang="en-US" sz="4800" dirty="0"/>
              <a:t>     </a:t>
            </a:r>
            <a:r>
              <a:rPr lang="en-US" sz="7200" b="1" dirty="0">
                <a:solidFill>
                  <a:srgbClr val="FF0000"/>
                </a:solidFill>
              </a:rPr>
              <a:t>3(2x + 1)(x + 7)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4" name="U-Turn Arrow 3">
            <a:hlinkClick r:id="rId2" action="ppaction://hlinksldjump"/>
          </p:cNvPr>
          <p:cNvSpPr/>
          <p:nvPr/>
        </p:nvSpPr>
        <p:spPr>
          <a:xfrm>
            <a:off x="7543800" y="5257800"/>
            <a:ext cx="990600" cy="914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851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Add/subtract 3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Simplify.  Name your answer based on degree and number of terms.  (standard form!!!)</a:t>
            </a:r>
          </a:p>
          <a:p>
            <a:pPr marL="0" indent="0" algn="ctr">
              <a:buNone/>
            </a:pPr>
            <a:r>
              <a:rPr lang="en-US" sz="6000" dirty="0"/>
              <a:t>(11 + k</a:t>
            </a:r>
            <a:r>
              <a:rPr lang="en-US" sz="6000" baseline="30000" dirty="0"/>
              <a:t>3</a:t>
            </a:r>
            <a:r>
              <a:rPr lang="en-US" sz="6000" dirty="0"/>
              <a:t> </a:t>
            </a:r>
            <a:r>
              <a:rPr lang="en-US" sz="6000"/>
              <a:t>– 6k</a:t>
            </a:r>
            <a:r>
              <a:rPr lang="en-US" sz="6000" baseline="30000" dirty="0"/>
              <a:t>5</a:t>
            </a:r>
            <a:r>
              <a:rPr lang="en-US" sz="6000"/>
              <a:t>) </a:t>
            </a:r>
            <a:r>
              <a:rPr lang="en-US" sz="6000" dirty="0"/>
              <a:t>– (k</a:t>
            </a:r>
            <a:r>
              <a:rPr lang="en-US" sz="6000" baseline="30000" dirty="0"/>
              <a:t>2</a:t>
            </a:r>
            <a:r>
              <a:rPr lang="en-US" sz="6000" dirty="0"/>
              <a:t> </a:t>
            </a:r>
            <a:r>
              <a:rPr lang="en-US" sz="6000"/>
              <a:t>– k</a:t>
            </a:r>
            <a:r>
              <a:rPr lang="en-US" sz="6000" baseline="30000" dirty="0"/>
              <a:t>5</a:t>
            </a:r>
            <a:r>
              <a:rPr lang="en-US" sz="6000"/>
              <a:t>)</a:t>
            </a:r>
            <a:endParaRPr lang="en-US" sz="6000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7239000" y="5257800"/>
            <a:ext cx="13716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67982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5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Factor:</a:t>
            </a:r>
          </a:p>
          <a:p>
            <a:pPr marL="0" indent="0" algn="ctr">
              <a:buNone/>
            </a:pPr>
            <a:r>
              <a:rPr lang="en-US" sz="8000" dirty="0"/>
              <a:t>36x</a:t>
            </a:r>
            <a:r>
              <a:rPr lang="en-US" sz="8000" baseline="30000" dirty="0"/>
              <a:t>2</a:t>
            </a:r>
            <a:r>
              <a:rPr lang="en-US" sz="8000" dirty="0"/>
              <a:t> + 13x – 40 </a:t>
            </a: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6934200" y="5334000"/>
            <a:ext cx="16002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16758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5 C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Factor:</a:t>
            </a:r>
          </a:p>
          <a:p>
            <a:pPr marL="0" indent="0" algn="ctr">
              <a:buNone/>
            </a:pPr>
            <a:r>
              <a:rPr lang="en-US" dirty="0"/>
              <a:t>36x</a:t>
            </a:r>
            <a:r>
              <a:rPr lang="en-US" baseline="30000" dirty="0"/>
              <a:t>2</a:t>
            </a:r>
            <a:r>
              <a:rPr lang="en-US" dirty="0"/>
              <a:t> + 13x – 40 </a:t>
            </a:r>
          </a:p>
          <a:p>
            <a:pPr marL="0" indent="0" algn="ctr">
              <a:buNone/>
            </a:pPr>
            <a:r>
              <a:rPr lang="en-US" sz="8800" b="1" dirty="0">
                <a:solidFill>
                  <a:srgbClr val="FF0000"/>
                </a:solidFill>
              </a:rPr>
              <a:t>(9x – 8)(4x + 5)</a:t>
            </a:r>
          </a:p>
        </p:txBody>
      </p:sp>
      <p:sp>
        <p:nvSpPr>
          <p:cNvPr id="4" name="U-Turn Arrow 3">
            <a:hlinkClick r:id="rId2" action="ppaction://hlinksldjump"/>
          </p:cNvPr>
          <p:cNvSpPr/>
          <p:nvPr/>
        </p:nvSpPr>
        <p:spPr>
          <a:xfrm>
            <a:off x="7514924" y="5791200"/>
            <a:ext cx="990600" cy="914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37027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Jeopardy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Factor by grouping:</a:t>
            </a:r>
          </a:p>
          <a:p>
            <a:pPr marL="0" indent="0" algn="ctr">
              <a:buNone/>
            </a:pPr>
            <a:r>
              <a:rPr lang="en-US" sz="7200" dirty="0"/>
              <a:t>8x</a:t>
            </a:r>
            <a:r>
              <a:rPr lang="en-US" sz="7200" baseline="30000" dirty="0"/>
              <a:t>3</a:t>
            </a:r>
            <a:r>
              <a:rPr lang="en-US" sz="7200" dirty="0"/>
              <a:t> + 4x</a:t>
            </a:r>
            <a:r>
              <a:rPr lang="en-US" sz="7200" baseline="30000" dirty="0"/>
              <a:t>2</a:t>
            </a:r>
            <a:r>
              <a:rPr lang="en-US" sz="7200" dirty="0"/>
              <a:t> – 18x – 9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6934200" y="5257800"/>
            <a:ext cx="15240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94382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Jeopardy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Factor by grouping:</a:t>
            </a:r>
          </a:p>
          <a:p>
            <a:pPr marL="0" indent="0" algn="ctr">
              <a:buNone/>
            </a:pPr>
            <a:r>
              <a:rPr lang="en-US" dirty="0"/>
              <a:t>8x</a:t>
            </a:r>
            <a:r>
              <a:rPr lang="en-US" baseline="30000" dirty="0"/>
              <a:t>3</a:t>
            </a:r>
            <a:r>
              <a:rPr lang="en-US" dirty="0"/>
              <a:t> + 4x</a:t>
            </a:r>
            <a:r>
              <a:rPr lang="en-US" baseline="30000" dirty="0"/>
              <a:t>2</a:t>
            </a:r>
            <a:r>
              <a:rPr lang="en-US" sz="4400" b="1" dirty="0"/>
              <a:t>/</a:t>
            </a:r>
            <a:r>
              <a:rPr lang="en-US" dirty="0"/>
              <a:t> – 18x – 9</a:t>
            </a:r>
          </a:p>
          <a:p>
            <a:pPr marL="0" indent="0" algn="ctr">
              <a:buNone/>
            </a:pPr>
            <a:r>
              <a:rPr lang="en-US" dirty="0"/>
              <a:t>GCF:  4x</a:t>
            </a:r>
            <a:r>
              <a:rPr lang="en-US" baseline="30000" dirty="0"/>
              <a:t>2</a:t>
            </a:r>
            <a:r>
              <a:rPr lang="en-US" dirty="0"/>
              <a:t>(2x + 1) – 9(2x + 1)</a:t>
            </a:r>
          </a:p>
          <a:p>
            <a:pPr marL="0" indent="0" algn="ctr">
              <a:buNone/>
            </a:pPr>
            <a:r>
              <a:rPr lang="en-US" dirty="0"/>
              <a:t>Factor: (4x</a:t>
            </a:r>
            <a:r>
              <a:rPr lang="en-US" baseline="30000" dirty="0"/>
              <a:t>2</a:t>
            </a:r>
            <a:r>
              <a:rPr lang="en-US" dirty="0"/>
              <a:t> – 9)(2x + 1)</a:t>
            </a:r>
          </a:p>
          <a:p>
            <a:pPr marL="0" indent="0" algn="ctr">
              <a:buNone/>
            </a:pPr>
            <a:r>
              <a:rPr lang="en-US" sz="2400" dirty="0"/>
              <a:t>Diff. 2 squares: </a:t>
            </a:r>
            <a:r>
              <a:rPr lang="en-US" b="1" dirty="0">
                <a:solidFill>
                  <a:srgbClr val="FF0000"/>
                </a:solidFill>
              </a:rPr>
              <a:t>(2x + 3)(2x – 3)(2x + 1)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U-Turn Arrow 3">
            <a:hlinkClick r:id="rId2" action="ppaction://hlinksldjump"/>
          </p:cNvPr>
          <p:cNvSpPr/>
          <p:nvPr/>
        </p:nvSpPr>
        <p:spPr>
          <a:xfrm>
            <a:off x="7514924" y="5791200"/>
            <a:ext cx="990600" cy="914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440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Add/subtract 3 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Simplify.  Name your answer based on degree and number of terms. </a:t>
            </a:r>
          </a:p>
          <a:p>
            <a:pPr marL="0" indent="0" algn="ctr">
              <a:buNone/>
            </a:pPr>
            <a:r>
              <a:rPr lang="en-US" sz="4800" dirty="0"/>
              <a:t>(11 + k</a:t>
            </a:r>
            <a:r>
              <a:rPr lang="en-US" sz="4800" baseline="30000" dirty="0"/>
              <a:t>3</a:t>
            </a:r>
            <a:r>
              <a:rPr lang="en-US" sz="4800" dirty="0"/>
              <a:t> </a:t>
            </a:r>
            <a:r>
              <a:rPr lang="en-US" sz="4800" dirty="0">
                <a:solidFill>
                  <a:srgbClr val="00B050"/>
                </a:solidFill>
              </a:rPr>
              <a:t>– 6k</a:t>
            </a:r>
            <a:r>
              <a:rPr lang="en-US" sz="4800" baseline="30000" dirty="0">
                <a:solidFill>
                  <a:srgbClr val="00B050"/>
                </a:solidFill>
              </a:rPr>
              <a:t>5</a:t>
            </a:r>
            <a:r>
              <a:rPr lang="en-US" sz="4800" dirty="0"/>
              <a:t>) – (k</a:t>
            </a:r>
            <a:r>
              <a:rPr lang="en-US" sz="4800" baseline="30000" dirty="0"/>
              <a:t>2</a:t>
            </a:r>
            <a:r>
              <a:rPr lang="en-US" sz="4800" dirty="0"/>
              <a:t> </a:t>
            </a:r>
            <a:r>
              <a:rPr lang="en-US" sz="4800" dirty="0">
                <a:solidFill>
                  <a:srgbClr val="00B050"/>
                </a:solidFill>
              </a:rPr>
              <a:t>– k</a:t>
            </a:r>
            <a:r>
              <a:rPr lang="en-US" sz="4800" baseline="30000" dirty="0">
                <a:solidFill>
                  <a:srgbClr val="00B050"/>
                </a:solidFill>
              </a:rPr>
              <a:t>5</a:t>
            </a:r>
            <a:r>
              <a:rPr lang="en-US" sz="4800" dirty="0"/>
              <a:t>)</a:t>
            </a:r>
          </a:p>
          <a:p>
            <a:pPr marL="0" indent="0">
              <a:buNone/>
            </a:pPr>
            <a:r>
              <a:rPr lang="en-US" dirty="0"/>
              <a:t>-6k</a:t>
            </a:r>
            <a:r>
              <a:rPr lang="en-US" baseline="30000" dirty="0"/>
              <a:t>5</a:t>
            </a:r>
            <a:r>
              <a:rPr lang="en-US" dirty="0"/>
              <a:t> – (-k</a:t>
            </a:r>
            <a:r>
              <a:rPr lang="en-US" baseline="30000" dirty="0"/>
              <a:t>5</a:t>
            </a:r>
            <a:r>
              <a:rPr lang="en-US" dirty="0"/>
              <a:t>) = -5k</a:t>
            </a:r>
            <a:r>
              <a:rPr lang="en-US" baseline="30000" dirty="0"/>
              <a:t>5</a:t>
            </a:r>
            <a:endParaRPr lang="en-US" dirty="0"/>
          </a:p>
          <a:p>
            <a:pPr marL="0" indent="0" algn="ctr">
              <a:buNone/>
            </a:pPr>
            <a:r>
              <a:rPr lang="en-US" sz="4000" b="1" dirty="0">
                <a:solidFill>
                  <a:srgbClr val="FF0000"/>
                </a:solidFill>
              </a:rPr>
              <a:t>-5k</a:t>
            </a:r>
            <a:r>
              <a:rPr lang="en-US" sz="4000" b="1" baseline="30000" dirty="0">
                <a:solidFill>
                  <a:srgbClr val="FF0000"/>
                </a:solidFill>
              </a:rPr>
              <a:t>5</a:t>
            </a:r>
            <a:r>
              <a:rPr lang="en-US" sz="4000" b="1" dirty="0">
                <a:solidFill>
                  <a:srgbClr val="FF0000"/>
                </a:solidFill>
              </a:rPr>
              <a:t> + k</a:t>
            </a:r>
            <a:r>
              <a:rPr lang="en-US" sz="4000" b="1" baseline="30000" dirty="0">
                <a:solidFill>
                  <a:srgbClr val="FF0000"/>
                </a:solidFill>
              </a:rPr>
              <a:t>3</a:t>
            </a:r>
            <a:r>
              <a:rPr lang="en-US" sz="4000" b="1" dirty="0">
                <a:solidFill>
                  <a:srgbClr val="FF0000"/>
                </a:solidFill>
              </a:rPr>
              <a:t> – k</a:t>
            </a:r>
            <a:r>
              <a:rPr lang="en-US" sz="4000" b="1" baseline="30000" dirty="0">
                <a:solidFill>
                  <a:srgbClr val="FF0000"/>
                </a:solidFill>
              </a:rPr>
              <a:t>2</a:t>
            </a:r>
            <a:r>
              <a:rPr lang="en-US" sz="4000" b="1" dirty="0">
                <a:solidFill>
                  <a:srgbClr val="FF0000"/>
                </a:solidFill>
              </a:rPr>
              <a:t> + 11</a:t>
            </a:r>
          </a:p>
          <a:p>
            <a:pPr marL="0" indent="0" algn="ctr">
              <a:buNone/>
            </a:pPr>
            <a:r>
              <a:rPr lang="en-US" sz="4000" b="1" dirty="0" err="1">
                <a:solidFill>
                  <a:srgbClr val="FF0000"/>
                </a:solidFill>
              </a:rPr>
              <a:t>Quintic</a:t>
            </a:r>
            <a:r>
              <a:rPr lang="en-US" sz="4000" b="1" dirty="0">
                <a:solidFill>
                  <a:srgbClr val="FF0000"/>
                </a:solidFill>
              </a:rPr>
              <a:t> polynomial</a:t>
            </a:r>
          </a:p>
        </p:txBody>
      </p:sp>
      <p:sp>
        <p:nvSpPr>
          <p:cNvPr id="4" name="U-Turn Arrow 3">
            <a:hlinkClick r:id="rId2" action="ppaction://hlinksldjump"/>
          </p:cNvPr>
          <p:cNvSpPr/>
          <p:nvPr/>
        </p:nvSpPr>
        <p:spPr>
          <a:xfrm>
            <a:off x="7543800" y="5257800"/>
            <a:ext cx="990600" cy="914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072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Add/subtract 4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Find the perimeter.  Name your answer based on degree and number of terms.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612" y="2831932"/>
            <a:ext cx="5172963" cy="2273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6477000" y="5410200"/>
            <a:ext cx="1828800" cy="990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438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Add/subtract 4 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Find the perimeter.  Name your answer based on degree and number of terms.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9x + 8x – 2 + 17x – 6 + 5x + 1 =     </a:t>
            </a:r>
            <a:r>
              <a:rPr lang="en-US" sz="4400" b="1" dirty="0">
                <a:solidFill>
                  <a:srgbClr val="FF0000"/>
                </a:solidFill>
              </a:rPr>
              <a:t>39x – 7    </a:t>
            </a:r>
            <a:endParaRPr lang="en-US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</a:rPr>
              <a:t>Linear binomial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038098"/>
            <a:ext cx="3612520" cy="1587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U-Turn Arrow 4">
            <a:hlinkClick r:id="rId3" action="ppaction://hlinksldjump"/>
          </p:cNvPr>
          <p:cNvSpPr/>
          <p:nvPr/>
        </p:nvSpPr>
        <p:spPr>
          <a:xfrm>
            <a:off x="7543800" y="5257800"/>
            <a:ext cx="990600" cy="914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925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1421</Words>
  <Application>Microsoft Office PowerPoint</Application>
  <PresentationFormat>On-screen Show (4:3)</PresentationFormat>
  <Paragraphs>296</Paragraphs>
  <Slides>63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6" baseType="lpstr">
      <vt:lpstr>Arial</vt:lpstr>
      <vt:lpstr>Calibri</vt:lpstr>
      <vt:lpstr>Office Theme</vt:lpstr>
      <vt:lpstr>Chapter 9 Jeopardy</vt:lpstr>
      <vt:lpstr>Add/Subtract 1</vt:lpstr>
      <vt:lpstr>Add/subtract 1 ANSWER</vt:lpstr>
      <vt:lpstr>Add/subtract 2 </vt:lpstr>
      <vt:lpstr>Add/subtract 2  ANSWER</vt:lpstr>
      <vt:lpstr>Add/subtract 3 </vt:lpstr>
      <vt:lpstr>Add/subtract 3  ANSWER</vt:lpstr>
      <vt:lpstr>Add/subtract 4 </vt:lpstr>
      <vt:lpstr>Add/subtract 4  ANSWER</vt:lpstr>
      <vt:lpstr>Add/subtract 5 </vt:lpstr>
      <vt:lpstr>Add/subtract 5  ANSWER</vt:lpstr>
      <vt:lpstr>Multiply 1 A</vt:lpstr>
      <vt:lpstr>Multiply 1 A ANSWER</vt:lpstr>
      <vt:lpstr>Multiply 2 A</vt:lpstr>
      <vt:lpstr>Multiply 2 A ANSWER</vt:lpstr>
      <vt:lpstr>Multiply 3 A</vt:lpstr>
      <vt:lpstr>Multiply 3 A ANSWER</vt:lpstr>
      <vt:lpstr>Multiply 4 A</vt:lpstr>
      <vt:lpstr>Multiply 4 A ANSWER</vt:lpstr>
      <vt:lpstr>Multiply 5 A</vt:lpstr>
      <vt:lpstr>Multiply 5 A ANSWER</vt:lpstr>
      <vt:lpstr>Multiply 1 B</vt:lpstr>
      <vt:lpstr>Multiply 1 B ANSWER</vt:lpstr>
      <vt:lpstr>Multiply 2 B</vt:lpstr>
      <vt:lpstr>Multiply 2 B ANSWER</vt:lpstr>
      <vt:lpstr>Multiply 3 B</vt:lpstr>
      <vt:lpstr>Multiply 3 B ANSWER</vt:lpstr>
      <vt:lpstr>Multiply 4 B</vt:lpstr>
      <vt:lpstr>Multiply 4 B ANSWER</vt:lpstr>
      <vt:lpstr>Multiply 5 B</vt:lpstr>
      <vt:lpstr>Multiply 5 B ANSWER</vt:lpstr>
      <vt:lpstr>Factor 1 A</vt:lpstr>
      <vt:lpstr>Factor 1 A ANSWER</vt:lpstr>
      <vt:lpstr>Factor 2 A</vt:lpstr>
      <vt:lpstr>Factor 2 A ANSWER</vt:lpstr>
      <vt:lpstr>Factor 3 A</vt:lpstr>
      <vt:lpstr>Factor 3 A ANSWER</vt:lpstr>
      <vt:lpstr>Factor 4 A</vt:lpstr>
      <vt:lpstr>Factor 4 A ANSWER</vt:lpstr>
      <vt:lpstr>Factor 5 A</vt:lpstr>
      <vt:lpstr>Factor 5 A ANSWER</vt:lpstr>
      <vt:lpstr>Factor 1 B</vt:lpstr>
      <vt:lpstr>Factor 1 B ANSWER</vt:lpstr>
      <vt:lpstr>Factor 2 B</vt:lpstr>
      <vt:lpstr>Factor 2 B ANSWER</vt:lpstr>
      <vt:lpstr>Factor 3 B</vt:lpstr>
      <vt:lpstr>Factor 3 B ANSWER</vt:lpstr>
      <vt:lpstr>Factor 4 B</vt:lpstr>
      <vt:lpstr>Factor 4 B ANSWER</vt:lpstr>
      <vt:lpstr>Factor 5 B</vt:lpstr>
      <vt:lpstr>Factor 5 B ANSWER</vt:lpstr>
      <vt:lpstr>Factor 1 C</vt:lpstr>
      <vt:lpstr>Factor 1 C ANSWER</vt:lpstr>
      <vt:lpstr>Factor 2 C</vt:lpstr>
      <vt:lpstr>Factor 2 C ANSWER</vt:lpstr>
      <vt:lpstr>Factor 3 C</vt:lpstr>
      <vt:lpstr>Factor 3 C ANSWER</vt:lpstr>
      <vt:lpstr>Factor 4 C</vt:lpstr>
      <vt:lpstr>Factor 4 C ANSWER</vt:lpstr>
      <vt:lpstr>Factor 5 C</vt:lpstr>
      <vt:lpstr>Factor 5 C ANSWER</vt:lpstr>
      <vt:lpstr>Final Jeopardy</vt:lpstr>
      <vt:lpstr>Final Jeopardy Answer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 Jeopardy</dc:title>
  <dc:creator>byronrs</dc:creator>
  <cp:lastModifiedBy>BYRON, RENEE</cp:lastModifiedBy>
  <cp:revision>23</cp:revision>
  <dcterms:created xsi:type="dcterms:W3CDTF">2015-02-01T17:48:06Z</dcterms:created>
  <dcterms:modified xsi:type="dcterms:W3CDTF">2019-03-08T18:41:23Z</dcterms:modified>
</cp:coreProperties>
</file>