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9" r:id="rId6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FCF55562-792E-4FE3-8318-0E47455FCC14}" type="datetimeFigureOut">
              <a:rPr lang="en-US" smtClean="0"/>
              <a:t>9/22/2016</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8D5D0057-78ED-4E0E-9D40-9DE03549C686}" type="slidenum">
              <a:rPr lang="en-US" smtClean="0"/>
              <a:t>‹#›</a:t>
            </a:fld>
            <a:endParaRPr lang="en-US"/>
          </a:p>
        </p:txBody>
      </p:sp>
    </p:spTree>
    <p:extLst>
      <p:ext uri="{BB962C8B-B14F-4D97-AF65-F5344CB8AC3E}">
        <p14:creationId xmlns:p14="http://schemas.microsoft.com/office/powerpoint/2010/main" val="25982030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A56DE1-E32A-4506-9F75-589EDC1F25EE}"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60214-5555-42DF-9AE5-9EB99A185FC5}" type="slidenum">
              <a:rPr lang="en-US" smtClean="0"/>
              <a:t>‹#›</a:t>
            </a:fld>
            <a:endParaRPr lang="en-US"/>
          </a:p>
        </p:txBody>
      </p:sp>
    </p:spTree>
    <p:extLst>
      <p:ext uri="{BB962C8B-B14F-4D97-AF65-F5344CB8AC3E}">
        <p14:creationId xmlns:p14="http://schemas.microsoft.com/office/powerpoint/2010/main" val="2497608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56DE1-E32A-4506-9F75-589EDC1F25EE}"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60214-5555-42DF-9AE5-9EB99A185FC5}" type="slidenum">
              <a:rPr lang="en-US" smtClean="0"/>
              <a:t>‹#›</a:t>
            </a:fld>
            <a:endParaRPr lang="en-US"/>
          </a:p>
        </p:txBody>
      </p:sp>
    </p:spTree>
    <p:extLst>
      <p:ext uri="{BB962C8B-B14F-4D97-AF65-F5344CB8AC3E}">
        <p14:creationId xmlns:p14="http://schemas.microsoft.com/office/powerpoint/2010/main" val="3554567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56DE1-E32A-4506-9F75-589EDC1F25EE}"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60214-5555-42DF-9AE5-9EB99A185FC5}" type="slidenum">
              <a:rPr lang="en-US" smtClean="0"/>
              <a:t>‹#›</a:t>
            </a:fld>
            <a:endParaRPr lang="en-US"/>
          </a:p>
        </p:txBody>
      </p:sp>
    </p:spTree>
    <p:extLst>
      <p:ext uri="{BB962C8B-B14F-4D97-AF65-F5344CB8AC3E}">
        <p14:creationId xmlns:p14="http://schemas.microsoft.com/office/powerpoint/2010/main" val="141029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A56DE1-E32A-4506-9F75-589EDC1F25EE}"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60214-5555-42DF-9AE5-9EB99A185FC5}" type="slidenum">
              <a:rPr lang="en-US" smtClean="0"/>
              <a:t>‹#›</a:t>
            </a:fld>
            <a:endParaRPr lang="en-US"/>
          </a:p>
        </p:txBody>
      </p:sp>
    </p:spTree>
    <p:extLst>
      <p:ext uri="{BB962C8B-B14F-4D97-AF65-F5344CB8AC3E}">
        <p14:creationId xmlns:p14="http://schemas.microsoft.com/office/powerpoint/2010/main" val="165966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A56DE1-E32A-4506-9F75-589EDC1F25EE}"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60214-5555-42DF-9AE5-9EB99A185FC5}" type="slidenum">
              <a:rPr lang="en-US" smtClean="0"/>
              <a:t>‹#›</a:t>
            </a:fld>
            <a:endParaRPr lang="en-US"/>
          </a:p>
        </p:txBody>
      </p:sp>
    </p:spTree>
    <p:extLst>
      <p:ext uri="{BB962C8B-B14F-4D97-AF65-F5344CB8AC3E}">
        <p14:creationId xmlns:p14="http://schemas.microsoft.com/office/powerpoint/2010/main" val="4068143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A56DE1-E32A-4506-9F75-589EDC1F25EE}"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60214-5555-42DF-9AE5-9EB99A185FC5}" type="slidenum">
              <a:rPr lang="en-US" smtClean="0"/>
              <a:t>‹#›</a:t>
            </a:fld>
            <a:endParaRPr lang="en-US"/>
          </a:p>
        </p:txBody>
      </p:sp>
    </p:spTree>
    <p:extLst>
      <p:ext uri="{BB962C8B-B14F-4D97-AF65-F5344CB8AC3E}">
        <p14:creationId xmlns:p14="http://schemas.microsoft.com/office/powerpoint/2010/main" val="1765270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A56DE1-E32A-4506-9F75-589EDC1F25EE}"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860214-5555-42DF-9AE5-9EB99A185FC5}" type="slidenum">
              <a:rPr lang="en-US" smtClean="0"/>
              <a:t>‹#›</a:t>
            </a:fld>
            <a:endParaRPr lang="en-US"/>
          </a:p>
        </p:txBody>
      </p:sp>
    </p:spTree>
    <p:extLst>
      <p:ext uri="{BB962C8B-B14F-4D97-AF65-F5344CB8AC3E}">
        <p14:creationId xmlns:p14="http://schemas.microsoft.com/office/powerpoint/2010/main" val="3445689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A56DE1-E32A-4506-9F75-589EDC1F25EE}"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860214-5555-42DF-9AE5-9EB99A185FC5}" type="slidenum">
              <a:rPr lang="en-US" smtClean="0"/>
              <a:t>‹#›</a:t>
            </a:fld>
            <a:endParaRPr lang="en-US"/>
          </a:p>
        </p:txBody>
      </p:sp>
    </p:spTree>
    <p:extLst>
      <p:ext uri="{BB962C8B-B14F-4D97-AF65-F5344CB8AC3E}">
        <p14:creationId xmlns:p14="http://schemas.microsoft.com/office/powerpoint/2010/main" val="341634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56DE1-E32A-4506-9F75-589EDC1F25EE}"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860214-5555-42DF-9AE5-9EB99A185FC5}" type="slidenum">
              <a:rPr lang="en-US" smtClean="0"/>
              <a:t>‹#›</a:t>
            </a:fld>
            <a:endParaRPr lang="en-US"/>
          </a:p>
        </p:txBody>
      </p:sp>
    </p:spTree>
    <p:extLst>
      <p:ext uri="{BB962C8B-B14F-4D97-AF65-F5344CB8AC3E}">
        <p14:creationId xmlns:p14="http://schemas.microsoft.com/office/powerpoint/2010/main" val="2177214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56DE1-E32A-4506-9F75-589EDC1F25EE}"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60214-5555-42DF-9AE5-9EB99A185FC5}" type="slidenum">
              <a:rPr lang="en-US" smtClean="0"/>
              <a:t>‹#›</a:t>
            </a:fld>
            <a:endParaRPr lang="en-US"/>
          </a:p>
        </p:txBody>
      </p:sp>
    </p:spTree>
    <p:extLst>
      <p:ext uri="{BB962C8B-B14F-4D97-AF65-F5344CB8AC3E}">
        <p14:creationId xmlns:p14="http://schemas.microsoft.com/office/powerpoint/2010/main" val="4254043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A56DE1-E32A-4506-9F75-589EDC1F25EE}"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60214-5555-42DF-9AE5-9EB99A185FC5}" type="slidenum">
              <a:rPr lang="en-US" smtClean="0"/>
              <a:t>‹#›</a:t>
            </a:fld>
            <a:endParaRPr lang="en-US"/>
          </a:p>
        </p:txBody>
      </p:sp>
    </p:spTree>
    <p:extLst>
      <p:ext uri="{BB962C8B-B14F-4D97-AF65-F5344CB8AC3E}">
        <p14:creationId xmlns:p14="http://schemas.microsoft.com/office/powerpoint/2010/main" val="831425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A56DE1-E32A-4506-9F75-589EDC1F25EE}" type="datetimeFigureOut">
              <a:rPr lang="en-US" smtClean="0"/>
              <a:t>9/22/2016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60214-5555-42DF-9AE5-9EB99A185FC5}" type="slidenum">
              <a:rPr lang="en-US" smtClean="0"/>
              <a:t>‹#›</a:t>
            </a:fld>
            <a:endParaRPr lang="en-US"/>
          </a:p>
        </p:txBody>
      </p:sp>
    </p:spTree>
    <p:extLst>
      <p:ext uri="{BB962C8B-B14F-4D97-AF65-F5344CB8AC3E}">
        <p14:creationId xmlns:p14="http://schemas.microsoft.com/office/powerpoint/2010/main" val="1701011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xml"/><Relationship Id="rId13" Type="http://schemas.openxmlformats.org/officeDocument/2006/relationships/slide" Target="slide28.xml"/><Relationship Id="rId18" Type="http://schemas.openxmlformats.org/officeDocument/2006/relationships/slide" Target="slide24.xml"/><Relationship Id="rId26" Type="http://schemas.openxmlformats.org/officeDocument/2006/relationships/slide" Target="slide6.xml"/><Relationship Id="rId3" Type="http://schemas.openxmlformats.org/officeDocument/2006/relationships/slide" Target="slide7.xml"/><Relationship Id="rId21" Type="http://schemas.openxmlformats.org/officeDocument/2006/relationships/slide" Target="slide10.xml"/><Relationship Id="rId7" Type="http://schemas.openxmlformats.org/officeDocument/2006/relationships/slide" Target="slide27.xml"/><Relationship Id="rId12" Type="http://schemas.openxmlformats.org/officeDocument/2006/relationships/slide" Target="slide23.xml"/><Relationship Id="rId17" Type="http://schemas.openxmlformats.org/officeDocument/2006/relationships/slide" Target="slide19.xml"/><Relationship Id="rId25" Type="http://schemas.openxmlformats.org/officeDocument/2006/relationships/slide" Target="slide30.xml"/><Relationship Id="rId2" Type="http://schemas.openxmlformats.org/officeDocument/2006/relationships/slide" Target="slide2.xml"/><Relationship Id="rId16" Type="http://schemas.openxmlformats.org/officeDocument/2006/relationships/slide" Target="slide14.xml"/><Relationship Id="rId20" Type="http://schemas.openxmlformats.org/officeDocument/2006/relationships/slide" Target="slide5.xml"/><Relationship Id="rId29"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slide" Target="slide22.xml"/><Relationship Id="rId11" Type="http://schemas.openxmlformats.org/officeDocument/2006/relationships/slide" Target="slide18.xml"/><Relationship Id="rId24" Type="http://schemas.openxmlformats.org/officeDocument/2006/relationships/slide" Target="slide25.xml"/><Relationship Id="rId32" Type="http://schemas.openxmlformats.org/officeDocument/2006/relationships/slide" Target="slide62.xml"/><Relationship Id="rId5" Type="http://schemas.openxmlformats.org/officeDocument/2006/relationships/slide" Target="slide17.xml"/><Relationship Id="rId15" Type="http://schemas.openxmlformats.org/officeDocument/2006/relationships/slide" Target="slide9.xml"/><Relationship Id="rId23" Type="http://schemas.openxmlformats.org/officeDocument/2006/relationships/slide" Target="slide20.xml"/><Relationship Id="rId28" Type="http://schemas.openxmlformats.org/officeDocument/2006/relationships/slide" Target="slide16.xml"/><Relationship Id="rId10" Type="http://schemas.openxmlformats.org/officeDocument/2006/relationships/slide" Target="slide13.xml"/><Relationship Id="rId19" Type="http://schemas.openxmlformats.org/officeDocument/2006/relationships/slide" Target="slide29.xml"/><Relationship Id="rId31" Type="http://schemas.openxmlformats.org/officeDocument/2006/relationships/slide" Target="slide31.xml"/><Relationship Id="rId4" Type="http://schemas.openxmlformats.org/officeDocument/2006/relationships/slide" Target="slide12.xml"/><Relationship Id="rId9" Type="http://schemas.openxmlformats.org/officeDocument/2006/relationships/slide" Target="slide8.xml"/><Relationship Id="rId14" Type="http://schemas.openxmlformats.org/officeDocument/2006/relationships/slide" Target="slide4.xml"/><Relationship Id="rId22" Type="http://schemas.openxmlformats.org/officeDocument/2006/relationships/slide" Target="slide15.xml"/><Relationship Id="rId27" Type="http://schemas.openxmlformats.org/officeDocument/2006/relationships/slide" Target="slide11.xml"/><Relationship Id="rId30" Type="http://schemas.openxmlformats.org/officeDocument/2006/relationships/slide" Target="slide26.xml"/></Relationships>
</file>

<file path=ppt/slides/_rels/slide10.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4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4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4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4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4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5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5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5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5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56.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5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5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5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6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6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6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Algebra Unit 3 Part 1 Jeopardy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24826170"/>
              </p:ext>
            </p:extLst>
          </p:nvPr>
        </p:nvGraphicFramePr>
        <p:xfrm>
          <a:off x="457200" y="1752600"/>
          <a:ext cx="8229600" cy="246380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609600">
                <a:tc>
                  <a:txBody>
                    <a:bodyPr/>
                    <a:lstStyle/>
                    <a:p>
                      <a:r>
                        <a:rPr lang="en-US" dirty="0" smtClean="0"/>
                        <a:t>1.7</a:t>
                      </a:r>
                      <a:endParaRPr lang="en-US" dirty="0"/>
                    </a:p>
                  </a:txBody>
                  <a:tcPr/>
                </a:tc>
                <a:tc>
                  <a:txBody>
                    <a:bodyPr/>
                    <a:lstStyle/>
                    <a:p>
                      <a:r>
                        <a:rPr lang="en-US" dirty="0" smtClean="0"/>
                        <a:t>1.8</a:t>
                      </a:r>
                      <a:endParaRPr lang="en-US" dirty="0"/>
                    </a:p>
                  </a:txBody>
                  <a:tcPr/>
                </a:tc>
                <a:tc>
                  <a:txBody>
                    <a:bodyPr/>
                    <a:lstStyle/>
                    <a:p>
                      <a:r>
                        <a:rPr lang="en-US" dirty="0" smtClean="0"/>
                        <a:t>2.4</a:t>
                      </a:r>
                      <a:endParaRPr lang="en-US" dirty="0"/>
                    </a:p>
                  </a:txBody>
                  <a:tcPr/>
                </a:tc>
                <a:tc>
                  <a:txBody>
                    <a:bodyPr/>
                    <a:lstStyle/>
                    <a:p>
                      <a:r>
                        <a:rPr lang="en-US" dirty="0" smtClean="0"/>
                        <a:t>2.5</a:t>
                      </a:r>
                      <a:endParaRPr lang="en-US" dirty="0"/>
                    </a:p>
                  </a:txBody>
                  <a:tcPr/>
                </a:tc>
                <a:tc>
                  <a:txBody>
                    <a:bodyPr/>
                    <a:lstStyle/>
                    <a:p>
                      <a:r>
                        <a:rPr lang="en-US" dirty="0" smtClean="0"/>
                        <a:t>2.6</a:t>
                      </a:r>
                      <a:endParaRPr lang="en-US" dirty="0"/>
                    </a:p>
                  </a:txBody>
                  <a:tcPr/>
                </a:tc>
                <a:tc>
                  <a:txBody>
                    <a:bodyPr/>
                    <a:lstStyle/>
                    <a:p>
                      <a:r>
                        <a:rPr lang="en-US" dirty="0" smtClean="0"/>
                        <a:t>Mystery</a:t>
                      </a:r>
                      <a:endParaRPr lang="en-US" dirty="0"/>
                    </a:p>
                  </a:txBody>
                  <a:tcPr/>
                </a:tc>
              </a:tr>
              <a:tr h="370840">
                <a:tc>
                  <a:txBody>
                    <a:bodyPr/>
                    <a:lstStyle/>
                    <a:p>
                      <a:r>
                        <a:rPr lang="en-US" dirty="0" smtClean="0">
                          <a:hlinkClick r:id="rId2" action="ppaction://hlinksldjump"/>
                        </a:rPr>
                        <a:t>100</a:t>
                      </a:r>
                      <a:endParaRPr lang="en-US" dirty="0"/>
                    </a:p>
                  </a:txBody>
                  <a:tcPr/>
                </a:tc>
                <a:tc>
                  <a:txBody>
                    <a:bodyPr/>
                    <a:lstStyle/>
                    <a:p>
                      <a:r>
                        <a:rPr lang="en-US" dirty="0" smtClean="0">
                          <a:hlinkClick r:id="rId3" action="ppaction://hlinksldjump"/>
                        </a:rPr>
                        <a:t>100</a:t>
                      </a:r>
                      <a:endParaRPr lang="en-US" dirty="0"/>
                    </a:p>
                  </a:txBody>
                  <a:tcPr/>
                </a:tc>
                <a:tc>
                  <a:txBody>
                    <a:bodyPr/>
                    <a:lstStyle/>
                    <a:p>
                      <a:r>
                        <a:rPr lang="en-US" dirty="0" smtClean="0">
                          <a:hlinkClick r:id="rId4" action="ppaction://hlinksldjump"/>
                        </a:rPr>
                        <a:t>100</a:t>
                      </a:r>
                      <a:endParaRPr lang="en-US" dirty="0"/>
                    </a:p>
                  </a:txBody>
                  <a:tcPr/>
                </a:tc>
                <a:tc>
                  <a:txBody>
                    <a:bodyPr/>
                    <a:lstStyle/>
                    <a:p>
                      <a:r>
                        <a:rPr lang="en-US" dirty="0" smtClean="0">
                          <a:hlinkClick r:id="rId5" action="ppaction://hlinksldjump"/>
                        </a:rPr>
                        <a:t>100</a:t>
                      </a:r>
                      <a:endParaRPr lang="en-US" dirty="0"/>
                    </a:p>
                  </a:txBody>
                  <a:tcPr/>
                </a:tc>
                <a:tc>
                  <a:txBody>
                    <a:bodyPr/>
                    <a:lstStyle/>
                    <a:p>
                      <a:r>
                        <a:rPr lang="en-US" dirty="0" smtClean="0">
                          <a:hlinkClick r:id="rId6" action="ppaction://hlinksldjump"/>
                        </a:rPr>
                        <a:t>100</a:t>
                      </a:r>
                      <a:endParaRPr lang="en-US" dirty="0"/>
                    </a:p>
                  </a:txBody>
                  <a:tcPr/>
                </a:tc>
                <a:tc>
                  <a:txBody>
                    <a:bodyPr/>
                    <a:lstStyle/>
                    <a:p>
                      <a:r>
                        <a:rPr lang="en-US" dirty="0" smtClean="0">
                          <a:hlinkClick r:id="rId7" action="ppaction://hlinksldjump"/>
                        </a:rPr>
                        <a:t>100</a:t>
                      </a:r>
                      <a:endParaRPr lang="en-US" dirty="0"/>
                    </a:p>
                  </a:txBody>
                  <a:tcPr/>
                </a:tc>
              </a:tr>
              <a:tr h="370840">
                <a:tc>
                  <a:txBody>
                    <a:bodyPr/>
                    <a:lstStyle/>
                    <a:p>
                      <a:r>
                        <a:rPr lang="en-US" dirty="0" smtClean="0">
                          <a:hlinkClick r:id="rId8" action="ppaction://hlinksldjump"/>
                        </a:rPr>
                        <a:t>200</a:t>
                      </a:r>
                      <a:endParaRPr lang="en-US" dirty="0"/>
                    </a:p>
                  </a:txBody>
                  <a:tcPr/>
                </a:tc>
                <a:tc>
                  <a:txBody>
                    <a:bodyPr/>
                    <a:lstStyle/>
                    <a:p>
                      <a:r>
                        <a:rPr lang="en-US" dirty="0" smtClean="0">
                          <a:hlinkClick r:id="rId9" action="ppaction://hlinksldjump"/>
                        </a:rPr>
                        <a:t>200</a:t>
                      </a:r>
                      <a:endParaRPr lang="en-US" dirty="0"/>
                    </a:p>
                  </a:txBody>
                  <a:tcPr/>
                </a:tc>
                <a:tc>
                  <a:txBody>
                    <a:bodyPr/>
                    <a:lstStyle/>
                    <a:p>
                      <a:r>
                        <a:rPr lang="en-US" dirty="0" smtClean="0">
                          <a:hlinkClick r:id="rId10" action="ppaction://hlinksldjump"/>
                        </a:rPr>
                        <a:t>200</a:t>
                      </a:r>
                      <a:endParaRPr lang="en-US" dirty="0"/>
                    </a:p>
                  </a:txBody>
                  <a:tcPr/>
                </a:tc>
                <a:tc>
                  <a:txBody>
                    <a:bodyPr/>
                    <a:lstStyle/>
                    <a:p>
                      <a:r>
                        <a:rPr lang="en-US" dirty="0" smtClean="0">
                          <a:hlinkClick r:id="rId11" action="ppaction://hlinksldjump"/>
                        </a:rPr>
                        <a:t>200</a:t>
                      </a:r>
                      <a:endParaRPr lang="en-US" dirty="0"/>
                    </a:p>
                  </a:txBody>
                  <a:tcPr/>
                </a:tc>
                <a:tc>
                  <a:txBody>
                    <a:bodyPr/>
                    <a:lstStyle/>
                    <a:p>
                      <a:r>
                        <a:rPr lang="en-US" dirty="0" smtClean="0">
                          <a:hlinkClick r:id="rId12" action="ppaction://hlinksldjump"/>
                        </a:rPr>
                        <a:t>200</a:t>
                      </a:r>
                      <a:endParaRPr lang="en-US" dirty="0"/>
                    </a:p>
                  </a:txBody>
                  <a:tcPr/>
                </a:tc>
                <a:tc>
                  <a:txBody>
                    <a:bodyPr/>
                    <a:lstStyle/>
                    <a:p>
                      <a:r>
                        <a:rPr lang="en-US" dirty="0" smtClean="0">
                          <a:hlinkClick r:id="rId13" action="ppaction://hlinksldjump"/>
                        </a:rPr>
                        <a:t>200</a:t>
                      </a:r>
                      <a:endParaRPr lang="en-US" dirty="0"/>
                    </a:p>
                  </a:txBody>
                  <a:tcPr/>
                </a:tc>
              </a:tr>
              <a:tr h="370840">
                <a:tc>
                  <a:txBody>
                    <a:bodyPr/>
                    <a:lstStyle/>
                    <a:p>
                      <a:r>
                        <a:rPr lang="en-US" dirty="0" smtClean="0">
                          <a:hlinkClick r:id="rId14" action="ppaction://hlinksldjump"/>
                        </a:rPr>
                        <a:t>300</a:t>
                      </a:r>
                      <a:endParaRPr lang="en-US" dirty="0"/>
                    </a:p>
                  </a:txBody>
                  <a:tcPr/>
                </a:tc>
                <a:tc>
                  <a:txBody>
                    <a:bodyPr/>
                    <a:lstStyle/>
                    <a:p>
                      <a:r>
                        <a:rPr lang="en-US" dirty="0" smtClean="0">
                          <a:hlinkClick r:id="rId15" action="ppaction://hlinksldjump"/>
                        </a:rPr>
                        <a:t>300</a:t>
                      </a:r>
                      <a:endParaRPr lang="en-US" dirty="0"/>
                    </a:p>
                  </a:txBody>
                  <a:tcPr/>
                </a:tc>
                <a:tc>
                  <a:txBody>
                    <a:bodyPr/>
                    <a:lstStyle/>
                    <a:p>
                      <a:r>
                        <a:rPr lang="en-US" dirty="0" smtClean="0">
                          <a:hlinkClick r:id="rId16" action="ppaction://hlinksldjump"/>
                        </a:rPr>
                        <a:t>300</a:t>
                      </a:r>
                      <a:endParaRPr lang="en-US" dirty="0"/>
                    </a:p>
                  </a:txBody>
                  <a:tcPr/>
                </a:tc>
                <a:tc>
                  <a:txBody>
                    <a:bodyPr/>
                    <a:lstStyle/>
                    <a:p>
                      <a:r>
                        <a:rPr lang="en-US" dirty="0" smtClean="0">
                          <a:hlinkClick r:id="rId17" action="ppaction://hlinksldjump"/>
                        </a:rPr>
                        <a:t>300</a:t>
                      </a:r>
                      <a:endParaRPr lang="en-US" dirty="0"/>
                    </a:p>
                  </a:txBody>
                  <a:tcPr/>
                </a:tc>
                <a:tc>
                  <a:txBody>
                    <a:bodyPr/>
                    <a:lstStyle/>
                    <a:p>
                      <a:r>
                        <a:rPr lang="en-US" dirty="0" smtClean="0">
                          <a:hlinkClick r:id="rId18" action="ppaction://hlinksldjump"/>
                        </a:rPr>
                        <a:t>300</a:t>
                      </a:r>
                      <a:endParaRPr lang="en-US" dirty="0"/>
                    </a:p>
                  </a:txBody>
                  <a:tcPr/>
                </a:tc>
                <a:tc>
                  <a:txBody>
                    <a:bodyPr/>
                    <a:lstStyle/>
                    <a:p>
                      <a:r>
                        <a:rPr lang="en-US" dirty="0" smtClean="0">
                          <a:hlinkClick r:id="rId19" action="ppaction://hlinksldjump"/>
                        </a:rPr>
                        <a:t>300</a:t>
                      </a:r>
                      <a:endParaRPr lang="en-US" dirty="0"/>
                    </a:p>
                  </a:txBody>
                  <a:tcPr/>
                </a:tc>
              </a:tr>
              <a:tr h="370840">
                <a:tc>
                  <a:txBody>
                    <a:bodyPr/>
                    <a:lstStyle/>
                    <a:p>
                      <a:r>
                        <a:rPr lang="en-US" dirty="0" smtClean="0">
                          <a:hlinkClick r:id="rId20" action="ppaction://hlinksldjump"/>
                        </a:rPr>
                        <a:t>400</a:t>
                      </a:r>
                      <a:endParaRPr lang="en-US" dirty="0"/>
                    </a:p>
                  </a:txBody>
                  <a:tcPr/>
                </a:tc>
                <a:tc>
                  <a:txBody>
                    <a:bodyPr/>
                    <a:lstStyle/>
                    <a:p>
                      <a:r>
                        <a:rPr lang="en-US" dirty="0" smtClean="0">
                          <a:hlinkClick r:id="rId21" action="ppaction://hlinksldjump"/>
                        </a:rPr>
                        <a:t>400</a:t>
                      </a:r>
                      <a:endParaRPr lang="en-US" dirty="0"/>
                    </a:p>
                  </a:txBody>
                  <a:tcPr/>
                </a:tc>
                <a:tc>
                  <a:txBody>
                    <a:bodyPr/>
                    <a:lstStyle/>
                    <a:p>
                      <a:r>
                        <a:rPr lang="en-US" dirty="0" smtClean="0">
                          <a:hlinkClick r:id="rId22" action="ppaction://hlinksldjump"/>
                        </a:rPr>
                        <a:t>400</a:t>
                      </a:r>
                      <a:endParaRPr lang="en-US" dirty="0"/>
                    </a:p>
                  </a:txBody>
                  <a:tcPr/>
                </a:tc>
                <a:tc>
                  <a:txBody>
                    <a:bodyPr/>
                    <a:lstStyle/>
                    <a:p>
                      <a:r>
                        <a:rPr lang="en-US" dirty="0" smtClean="0">
                          <a:hlinkClick r:id="rId23" action="ppaction://hlinksldjump"/>
                        </a:rPr>
                        <a:t>400</a:t>
                      </a:r>
                      <a:endParaRPr lang="en-US" dirty="0"/>
                    </a:p>
                  </a:txBody>
                  <a:tcPr/>
                </a:tc>
                <a:tc>
                  <a:txBody>
                    <a:bodyPr/>
                    <a:lstStyle/>
                    <a:p>
                      <a:r>
                        <a:rPr lang="en-US" dirty="0" smtClean="0">
                          <a:hlinkClick r:id="rId24" action="ppaction://hlinksldjump"/>
                        </a:rPr>
                        <a:t>400</a:t>
                      </a:r>
                      <a:endParaRPr lang="en-US" dirty="0"/>
                    </a:p>
                  </a:txBody>
                  <a:tcPr/>
                </a:tc>
                <a:tc>
                  <a:txBody>
                    <a:bodyPr/>
                    <a:lstStyle/>
                    <a:p>
                      <a:r>
                        <a:rPr lang="en-US" dirty="0" smtClean="0">
                          <a:hlinkClick r:id="rId25" action="ppaction://hlinksldjump"/>
                        </a:rPr>
                        <a:t>400</a:t>
                      </a:r>
                      <a:endParaRPr lang="en-US" dirty="0"/>
                    </a:p>
                  </a:txBody>
                  <a:tcPr/>
                </a:tc>
              </a:tr>
              <a:tr h="370840">
                <a:tc>
                  <a:txBody>
                    <a:bodyPr/>
                    <a:lstStyle/>
                    <a:p>
                      <a:r>
                        <a:rPr lang="en-US" dirty="0" smtClean="0">
                          <a:hlinkClick r:id="rId26" action="ppaction://hlinksldjump"/>
                        </a:rPr>
                        <a:t>500</a:t>
                      </a:r>
                      <a:endParaRPr lang="en-US" dirty="0"/>
                    </a:p>
                  </a:txBody>
                  <a:tcPr/>
                </a:tc>
                <a:tc>
                  <a:txBody>
                    <a:bodyPr/>
                    <a:lstStyle/>
                    <a:p>
                      <a:r>
                        <a:rPr lang="en-US" dirty="0" smtClean="0">
                          <a:hlinkClick r:id="rId27" action="ppaction://hlinksldjump"/>
                        </a:rPr>
                        <a:t>500</a:t>
                      </a:r>
                      <a:endParaRPr lang="en-US" dirty="0"/>
                    </a:p>
                  </a:txBody>
                  <a:tcPr/>
                </a:tc>
                <a:tc>
                  <a:txBody>
                    <a:bodyPr/>
                    <a:lstStyle/>
                    <a:p>
                      <a:r>
                        <a:rPr lang="en-US" dirty="0" smtClean="0">
                          <a:hlinkClick r:id="rId28" action="ppaction://hlinksldjump"/>
                        </a:rPr>
                        <a:t>500</a:t>
                      </a:r>
                      <a:endParaRPr lang="en-US" dirty="0"/>
                    </a:p>
                  </a:txBody>
                  <a:tcPr/>
                </a:tc>
                <a:tc>
                  <a:txBody>
                    <a:bodyPr/>
                    <a:lstStyle/>
                    <a:p>
                      <a:r>
                        <a:rPr lang="en-US" dirty="0" smtClean="0">
                          <a:hlinkClick r:id="rId29" action="ppaction://hlinksldjump"/>
                        </a:rPr>
                        <a:t>500</a:t>
                      </a:r>
                      <a:endParaRPr lang="en-US" dirty="0"/>
                    </a:p>
                  </a:txBody>
                  <a:tcPr/>
                </a:tc>
                <a:tc>
                  <a:txBody>
                    <a:bodyPr/>
                    <a:lstStyle/>
                    <a:p>
                      <a:r>
                        <a:rPr lang="en-US" dirty="0" smtClean="0">
                          <a:hlinkClick r:id="rId30" action="ppaction://hlinksldjump"/>
                        </a:rPr>
                        <a:t>500</a:t>
                      </a:r>
                      <a:endParaRPr lang="en-US" dirty="0"/>
                    </a:p>
                  </a:txBody>
                  <a:tcPr/>
                </a:tc>
                <a:tc>
                  <a:txBody>
                    <a:bodyPr/>
                    <a:lstStyle/>
                    <a:p>
                      <a:r>
                        <a:rPr lang="en-US" dirty="0" smtClean="0">
                          <a:hlinkClick r:id="rId31" action="ppaction://hlinksldjump"/>
                        </a:rPr>
                        <a:t>500</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91731157"/>
              </p:ext>
            </p:extLst>
          </p:nvPr>
        </p:nvGraphicFramePr>
        <p:xfrm>
          <a:off x="875899" y="5861785"/>
          <a:ext cx="2675823" cy="596767"/>
        </p:xfrm>
        <a:graphic>
          <a:graphicData uri="http://schemas.openxmlformats.org/drawingml/2006/table">
            <a:tbl>
              <a:tblPr/>
              <a:tblGrid>
                <a:gridCol w="2675823"/>
              </a:tblGrid>
              <a:tr h="596767">
                <a:tc>
                  <a:txBody>
                    <a:bodyPr/>
                    <a:lstStyle/>
                    <a:p>
                      <a:r>
                        <a:rPr lang="en-US" dirty="0" smtClean="0">
                          <a:hlinkClick r:id="rId32" action="ppaction://hlinksldjump"/>
                        </a:rPr>
                        <a:t>Final Jeopardy</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3955755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1.8 $400</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smtClean="0"/>
              <a:t>Name the properties illustrated: </a:t>
            </a:r>
          </a:p>
          <a:p>
            <a:pPr marL="514350" indent="-514350" algn="ctr">
              <a:buAutoNum type="alphaUcPeriod"/>
            </a:pPr>
            <a:r>
              <a:rPr lang="en-US" sz="6600" dirty="0" smtClean="0"/>
              <a:t>    17(1) = 17</a:t>
            </a:r>
          </a:p>
          <a:p>
            <a:pPr marL="514350" indent="-514350" algn="ctr">
              <a:buAutoNum type="alphaUcPeriod"/>
            </a:pPr>
            <a:r>
              <a:rPr lang="en-US" sz="6600" dirty="0" smtClean="0"/>
              <a:t>   (5</a:t>
            </a:r>
            <a:r>
              <a:rPr lang="en-US" sz="6600" dirty="0" smtClean="0">
                <a:latin typeface="Cambria Math"/>
                <a:ea typeface="Cambria Math"/>
              </a:rPr>
              <a:t>⋅6)⋅7 = (5⋅7)⋅6</a:t>
            </a:r>
            <a:endParaRPr lang="en-US" sz="6600" dirty="0"/>
          </a:p>
        </p:txBody>
      </p:sp>
      <p:sp>
        <p:nvSpPr>
          <p:cNvPr id="4" name="Right Arrow 3">
            <a:hlinkClick r:id="rId2" action="ppaction://hlinksldjump"/>
          </p:cNvPr>
          <p:cNvSpPr/>
          <p:nvPr/>
        </p:nvSpPr>
        <p:spPr>
          <a:xfrm>
            <a:off x="7127507"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0461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1.8 $500</a:t>
            </a:r>
            <a:endParaRPr lang="en-US" dirty="0"/>
          </a:p>
        </p:txBody>
      </p:sp>
      <p:sp>
        <p:nvSpPr>
          <p:cNvPr id="3" name="Content Placeholder 2"/>
          <p:cNvSpPr>
            <a:spLocks noGrp="1"/>
          </p:cNvSpPr>
          <p:nvPr>
            <p:ph idx="1"/>
          </p:nvPr>
        </p:nvSpPr>
        <p:spPr>
          <a:xfrm>
            <a:off x="381000" y="1600200"/>
            <a:ext cx="8229600" cy="4525963"/>
          </a:xfrm>
        </p:spPr>
        <p:txBody>
          <a:bodyPr/>
          <a:lstStyle/>
          <a:p>
            <a:pPr marL="0" indent="0" algn="ctr">
              <a:buNone/>
            </a:pPr>
            <a:r>
              <a:rPr lang="en-US" sz="4800" dirty="0" smtClean="0"/>
              <a:t>Name the properties illustrated:</a:t>
            </a:r>
          </a:p>
          <a:p>
            <a:pPr marL="514350" indent="-514350" algn="ctr">
              <a:buAutoNum type="alphaUcPeriod"/>
            </a:pPr>
            <a:r>
              <a:rPr lang="en-US" sz="6000" dirty="0" smtClean="0"/>
              <a:t>  6(3x – 8) = 6(3x) – 6(8)</a:t>
            </a:r>
          </a:p>
          <a:p>
            <a:pPr marL="514350" indent="-514350" algn="ctr">
              <a:buFont typeface="Arial" panose="020B0604020202020204" pitchFamily="34" charset="0"/>
              <a:buAutoNum type="alphaUcPeriod"/>
            </a:pPr>
            <a:r>
              <a:rPr lang="en-US" sz="6000" dirty="0" smtClean="0"/>
              <a:t>  (5</a:t>
            </a:r>
            <a:r>
              <a:rPr lang="en-US" sz="6000" dirty="0" smtClean="0">
                <a:latin typeface="Cambria Math"/>
                <a:ea typeface="Cambria Math"/>
              </a:rPr>
              <a:t>⋅6)⋅7 = 5⋅(6⋅7)</a:t>
            </a:r>
            <a:endParaRPr lang="en-US" sz="6000" dirty="0" smtClean="0"/>
          </a:p>
          <a:p>
            <a:pPr marL="0" indent="0">
              <a:buNone/>
            </a:pPr>
            <a:endParaRPr lang="en-US"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7831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2.4 $100</a:t>
            </a:r>
            <a:endParaRPr lang="en-US" dirty="0"/>
          </a:p>
        </p:txBody>
      </p:sp>
      <p:sp>
        <p:nvSpPr>
          <p:cNvPr id="3" name="Content Placeholder 2"/>
          <p:cNvSpPr>
            <a:spLocks noGrp="1"/>
          </p:cNvSpPr>
          <p:nvPr>
            <p:ph idx="1"/>
          </p:nvPr>
        </p:nvSpPr>
        <p:spPr/>
        <p:txBody>
          <a:bodyPr/>
          <a:lstStyle/>
          <a:p>
            <a:pPr marL="0" indent="0">
              <a:buNone/>
            </a:pPr>
            <a:r>
              <a:rPr lang="en-US" dirty="0" smtClean="0"/>
              <a:t>Solve:</a:t>
            </a:r>
          </a:p>
          <a:p>
            <a:pPr marL="0" indent="0" algn="ctr">
              <a:buNone/>
            </a:pPr>
            <a:r>
              <a:rPr lang="en-US" sz="9600" dirty="0" smtClean="0"/>
              <a:t>5x – x + 8 = 32</a:t>
            </a:r>
            <a:endParaRPr lang="en-US" sz="9600"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8197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2.4 $200</a:t>
            </a:r>
            <a:endParaRPr lang="en-US" dirty="0"/>
          </a:p>
        </p:txBody>
      </p:sp>
      <p:sp>
        <p:nvSpPr>
          <p:cNvPr id="3" name="Content Placeholder 2"/>
          <p:cNvSpPr>
            <a:spLocks noGrp="1"/>
          </p:cNvSpPr>
          <p:nvPr>
            <p:ph idx="1"/>
          </p:nvPr>
        </p:nvSpPr>
        <p:spPr/>
        <p:txBody>
          <a:bodyPr/>
          <a:lstStyle/>
          <a:p>
            <a:pPr marL="0" indent="0" algn="ctr">
              <a:buNone/>
            </a:pPr>
            <a:r>
              <a:rPr lang="en-US" dirty="0" smtClean="0"/>
              <a:t>Solve:</a:t>
            </a:r>
          </a:p>
          <a:p>
            <a:pPr marL="0" indent="0" algn="ctr">
              <a:buNone/>
            </a:pPr>
            <a:r>
              <a:rPr lang="en-US" sz="8000" dirty="0" smtClean="0"/>
              <a:t>4(x + 3) = 4x – 12 </a:t>
            </a:r>
            <a:endParaRPr lang="en-US" sz="8000"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442314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2.4 $300</a:t>
            </a:r>
            <a:endParaRPr lang="en-US" dirty="0"/>
          </a:p>
        </p:txBody>
      </p:sp>
      <p:sp>
        <p:nvSpPr>
          <p:cNvPr id="3" name="Content Placeholder 2"/>
          <p:cNvSpPr>
            <a:spLocks noGrp="1"/>
          </p:cNvSpPr>
          <p:nvPr>
            <p:ph idx="1"/>
          </p:nvPr>
        </p:nvSpPr>
        <p:spPr/>
        <p:txBody>
          <a:bodyPr/>
          <a:lstStyle/>
          <a:p>
            <a:pPr marL="0" indent="0" algn="ctr">
              <a:buNone/>
            </a:pPr>
            <a:r>
              <a:rPr lang="en-US" dirty="0" smtClean="0"/>
              <a:t>Solve: </a:t>
            </a:r>
          </a:p>
          <a:p>
            <a:pPr marL="0" indent="0" algn="ctr">
              <a:buNone/>
            </a:pPr>
            <a:r>
              <a:rPr lang="en-US" sz="7200" dirty="0" smtClean="0"/>
              <a:t>9x – 14 = 3x + x – 2x </a:t>
            </a:r>
            <a:endParaRPr lang="en-US" sz="7200"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7792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2.4 $400</a:t>
            </a:r>
            <a:endParaRPr lang="en-US" dirty="0"/>
          </a:p>
        </p:txBody>
      </p:sp>
      <p:sp>
        <p:nvSpPr>
          <p:cNvPr id="3" name="Content Placeholder 2"/>
          <p:cNvSpPr>
            <a:spLocks noGrp="1"/>
          </p:cNvSpPr>
          <p:nvPr>
            <p:ph idx="1"/>
          </p:nvPr>
        </p:nvSpPr>
        <p:spPr/>
        <p:txBody>
          <a:bodyPr/>
          <a:lstStyle/>
          <a:p>
            <a:pPr marL="0" indent="0">
              <a:buNone/>
            </a:pPr>
            <a:r>
              <a:rPr lang="en-US" sz="3600" dirty="0" smtClean="0"/>
              <a:t>Tutoring Tommy offers a service where he charges $0.25 per problem he helps you with, plus a $2.75 materials fee for each session.  If George paid Tommy $6.00, for how many problems did he get help?</a:t>
            </a:r>
          </a:p>
          <a:p>
            <a:pPr marL="514350" indent="-514350">
              <a:buAutoNum type="alphaUcPeriod"/>
            </a:pPr>
            <a:r>
              <a:rPr lang="en-US" sz="3600" dirty="0" smtClean="0"/>
              <a:t>Equation:</a:t>
            </a:r>
          </a:p>
          <a:p>
            <a:pPr marL="514350" indent="-514350">
              <a:buAutoNum type="alphaUcPeriod"/>
            </a:pPr>
            <a:r>
              <a:rPr lang="en-US" sz="3600" dirty="0" smtClean="0"/>
              <a:t>Solution:</a:t>
            </a:r>
          </a:p>
          <a:p>
            <a:pPr marL="0" indent="0">
              <a:buNone/>
            </a:pPr>
            <a:endParaRPr lang="en-US"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100057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2.4 $500</a:t>
            </a:r>
            <a:endParaRPr lang="en-US" dirty="0"/>
          </a:p>
        </p:txBody>
      </p:sp>
      <p:sp>
        <p:nvSpPr>
          <p:cNvPr id="3" name="Content Placeholder 2"/>
          <p:cNvSpPr>
            <a:spLocks noGrp="1"/>
          </p:cNvSpPr>
          <p:nvPr>
            <p:ph idx="1"/>
          </p:nvPr>
        </p:nvSpPr>
        <p:spPr/>
        <p:txBody>
          <a:bodyPr/>
          <a:lstStyle/>
          <a:p>
            <a:pPr marL="0" indent="0">
              <a:buNone/>
            </a:pPr>
            <a:r>
              <a:rPr lang="en-US" sz="4400" dirty="0" smtClean="0"/>
              <a:t>Catering by Cayla charges $2.25 per cupcake plus a $10 fee for the delivery.  If Ashley spends $93.25, how many cupcakes did she buy?</a:t>
            </a:r>
          </a:p>
          <a:p>
            <a:pPr marL="514350" indent="-514350">
              <a:buAutoNum type="alphaUcPeriod"/>
            </a:pPr>
            <a:r>
              <a:rPr lang="en-US" sz="4400" dirty="0" smtClean="0"/>
              <a:t>Equation:</a:t>
            </a:r>
          </a:p>
          <a:p>
            <a:pPr marL="514350" indent="-514350">
              <a:buAutoNum type="alphaUcPeriod"/>
            </a:pPr>
            <a:r>
              <a:rPr lang="en-US" sz="4400" dirty="0" smtClean="0"/>
              <a:t>Solution:</a:t>
            </a:r>
          </a:p>
          <a:p>
            <a:pPr marL="0" indent="0">
              <a:buNone/>
            </a:pPr>
            <a:endParaRPr lang="en-US"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1820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2.5 $100</a:t>
            </a:r>
            <a:endParaRPr lang="en-US" dirty="0"/>
          </a:p>
        </p:txBody>
      </p:sp>
      <p:sp>
        <p:nvSpPr>
          <p:cNvPr id="3" name="Content Placeholder 2"/>
          <p:cNvSpPr>
            <a:spLocks noGrp="1"/>
          </p:cNvSpPr>
          <p:nvPr>
            <p:ph idx="1"/>
          </p:nvPr>
        </p:nvSpPr>
        <p:spPr/>
        <p:txBody>
          <a:bodyPr/>
          <a:lstStyle/>
          <a:p>
            <a:pPr marL="0" indent="0">
              <a:buNone/>
            </a:pPr>
            <a:r>
              <a:rPr lang="en-US" sz="4400" dirty="0" smtClean="0"/>
              <a:t>The sum of 3 consecutive integers is -51.  </a:t>
            </a:r>
          </a:p>
          <a:p>
            <a:pPr marL="514350" indent="-514350">
              <a:buAutoNum type="alphaUcPeriod"/>
            </a:pPr>
            <a:r>
              <a:rPr lang="en-US" sz="4400" dirty="0" smtClean="0"/>
              <a:t>Write an equation to model this situation</a:t>
            </a:r>
          </a:p>
          <a:p>
            <a:pPr marL="514350" indent="-514350">
              <a:buAutoNum type="alphaUcPeriod"/>
            </a:pPr>
            <a:r>
              <a:rPr lang="en-US" sz="4400" dirty="0" smtClean="0"/>
              <a:t>What are the three integers?</a:t>
            </a:r>
          </a:p>
          <a:p>
            <a:pPr marL="0" indent="0">
              <a:buNone/>
            </a:pPr>
            <a:endParaRPr lang="en-US"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2090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2.5 $200</a:t>
            </a:r>
            <a:endParaRPr lang="en-US" dirty="0"/>
          </a:p>
        </p:txBody>
      </p:sp>
      <p:sp>
        <p:nvSpPr>
          <p:cNvPr id="3" name="Content Placeholder 2"/>
          <p:cNvSpPr>
            <a:spLocks noGrp="1"/>
          </p:cNvSpPr>
          <p:nvPr>
            <p:ph idx="1"/>
          </p:nvPr>
        </p:nvSpPr>
        <p:spPr/>
        <p:txBody>
          <a:bodyPr/>
          <a:lstStyle/>
          <a:p>
            <a:pPr marL="0" indent="0">
              <a:buNone/>
            </a:pPr>
            <a:r>
              <a:rPr lang="en-US" sz="4400" dirty="0" smtClean="0"/>
              <a:t>The sum of four consecutive even integers is 364.</a:t>
            </a:r>
          </a:p>
          <a:p>
            <a:pPr marL="514350" indent="-514350">
              <a:buAutoNum type="alphaUcPeriod"/>
            </a:pPr>
            <a:r>
              <a:rPr lang="en-US" sz="4400" dirty="0" smtClean="0"/>
              <a:t>Write an equation to model this situation</a:t>
            </a:r>
          </a:p>
          <a:p>
            <a:pPr marL="514350" indent="-514350">
              <a:buAutoNum type="alphaUcPeriod"/>
            </a:pPr>
            <a:r>
              <a:rPr lang="en-US" sz="4400" dirty="0" smtClean="0"/>
              <a:t>What are the four even integers?</a:t>
            </a:r>
          </a:p>
          <a:p>
            <a:pPr marL="514350" indent="-514350">
              <a:buAutoNum type="alphaUcPeriod"/>
            </a:pPr>
            <a:endParaRPr lang="en-US"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47359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2.5 $300</a:t>
            </a:r>
            <a:endParaRPr lang="en-US" dirty="0"/>
          </a:p>
        </p:txBody>
      </p:sp>
      <p:sp>
        <p:nvSpPr>
          <p:cNvPr id="3" name="Content Placeholder 2"/>
          <p:cNvSpPr>
            <a:spLocks noGrp="1"/>
          </p:cNvSpPr>
          <p:nvPr>
            <p:ph idx="1"/>
          </p:nvPr>
        </p:nvSpPr>
        <p:spPr/>
        <p:txBody>
          <a:bodyPr/>
          <a:lstStyle/>
          <a:p>
            <a:pPr marL="0" indent="0">
              <a:buNone/>
            </a:pPr>
            <a:r>
              <a:rPr lang="en-US" sz="4000" dirty="0" smtClean="0"/>
              <a:t>The length of a garden is 10 more than twice the width.  The perimeter of the garden is 56 feet.  </a:t>
            </a:r>
          </a:p>
          <a:p>
            <a:pPr marL="514350" indent="-514350">
              <a:buAutoNum type="alphaUcPeriod"/>
            </a:pPr>
            <a:r>
              <a:rPr lang="en-US" sz="4000" dirty="0" smtClean="0"/>
              <a:t>Write an equation to model this situation</a:t>
            </a:r>
          </a:p>
          <a:p>
            <a:pPr marL="514350" indent="-514350">
              <a:buAutoNum type="alphaUcPeriod"/>
            </a:pPr>
            <a:r>
              <a:rPr lang="en-US" sz="4000" dirty="0" smtClean="0"/>
              <a:t>Find the length and the width</a:t>
            </a:r>
          </a:p>
          <a:p>
            <a:pPr marL="514350" indent="-514350">
              <a:buAutoNum type="alphaUcPeriod"/>
            </a:pPr>
            <a:endParaRPr lang="en-US"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5745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1.7 $100</a:t>
            </a:r>
            <a:endParaRPr lang="en-US" dirty="0"/>
          </a:p>
        </p:txBody>
      </p:sp>
      <p:sp>
        <p:nvSpPr>
          <p:cNvPr id="3" name="Content Placeholder 2"/>
          <p:cNvSpPr>
            <a:spLocks noGrp="1"/>
          </p:cNvSpPr>
          <p:nvPr>
            <p:ph idx="1"/>
          </p:nvPr>
        </p:nvSpPr>
        <p:spPr/>
        <p:txBody>
          <a:bodyPr>
            <a:normAutofit/>
          </a:bodyPr>
          <a:lstStyle/>
          <a:p>
            <a:pPr marL="0" indent="0" algn="ctr">
              <a:buNone/>
            </a:pPr>
            <a:r>
              <a:rPr lang="en-US" sz="6600" dirty="0" smtClean="0"/>
              <a:t>Simplify:</a:t>
            </a:r>
          </a:p>
          <a:p>
            <a:pPr marL="0" indent="0" algn="ctr">
              <a:buNone/>
            </a:pPr>
            <a:r>
              <a:rPr lang="en-US" sz="8800" dirty="0" smtClean="0"/>
              <a:t>4x</a:t>
            </a:r>
            <a:r>
              <a:rPr lang="en-US" sz="8800" baseline="30000" dirty="0" smtClean="0"/>
              <a:t>2</a:t>
            </a:r>
            <a:r>
              <a:rPr lang="en-US" sz="8800" dirty="0" smtClean="0"/>
              <a:t> – x</a:t>
            </a:r>
            <a:r>
              <a:rPr lang="en-US" sz="8800" baseline="30000" dirty="0" smtClean="0"/>
              <a:t>2</a:t>
            </a:r>
            <a:r>
              <a:rPr lang="en-US" sz="8800" dirty="0" smtClean="0"/>
              <a:t> </a:t>
            </a:r>
            <a:endParaRPr lang="en-US" sz="8800"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14717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2.5 $400</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smtClean="0"/>
              <a:t>Michael and Jacob are at Subway.  Michael walks north on Van Dyke at 3 mph.  Jacob walks south on Van Dyke at 3.4 mph.  When will they be 12 miles apart?</a:t>
            </a:r>
            <a:endParaRPr lang="en-US" sz="4400"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0446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2.5 $500</a:t>
            </a:r>
            <a:endParaRPr lang="en-US" dirty="0"/>
          </a:p>
        </p:txBody>
      </p:sp>
      <p:sp>
        <p:nvSpPr>
          <p:cNvPr id="3" name="Content Placeholder 2"/>
          <p:cNvSpPr>
            <a:spLocks noGrp="1"/>
          </p:cNvSpPr>
          <p:nvPr>
            <p:ph idx="1"/>
          </p:nvPr>
        </p:nvSpPr>
        <p:spPr/>
        <p:txBody>
          <a:bodyPr/>
          <a:lstStyle/>
          <a:p>
            <a:pPr marL="0" indent="0">
              <a:buNone/>
            </a:pPr>
            <a:r>
              <a:rPr lang="en-US" sz="3600" dirty="0" smtClean="0"/>
              <a:t>Gabriella and Ashley are shopping at Lakeside Mall.  Gabriella finishes shopping at 2:30 and begins to walk home at 3.2 mph.  15 minutes later Ashley realizes she has her cell phone and walks at 4.2 mph to catch up to her.  At what time will she catch up with Gabriella?</a:t>
            </a:r>
          </a:p>
          <a:p>
            <a:pPr marL="0" indent="0">
              <a:buNone/>
            </a:pPr>
            <a:endParaRPr lang="en-US"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548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2.6 $100</a:t>
            </a:r>
            <a:endParaRPr lang="en-US" dirty="0"/>
          </a:p>
        </p:txBody>
      </p:sp>
      <p:sp>
        <p:nvSpPr>
          <p:cNvPr id="3" name="Content Placeholder 2"/>
          <p:cNvSpPr>
            <a:spLocks noGrp="1"/>
          </p:cNvSpPr>
          <p:nvPr>
            <p:ph idx="1"/>
          </p:nvPr>
        </p:nvSpPr>
        <p:spPr/>
        <p:txBody>
          <a:bodyPr>
            <a:normAutofit/>
          </a:bodyPr>
          <a:lstStyle/>
          <a:p>
            <a:pPr marL="0" indent="0" algn="ctr">
              <a:buNone/>
            </a:pPr>
            <a:r>
              <a:rPr lang="en-US" sz="8800" dirty="0" smtClean="0"/>
              <a:t>Solve for m:</a:t>
            </a:r>
          </a:p>
          <a:p>
            <a:pPr marL="0" indent="0" algn="ctr">
              <a:buNone/>
            </a:pPr>
            <a:r>
              <a:rPr lang="en-US" sz="8800" dirty="0" smtClean="0"/>
              <a:t>am + </a:t>
            </a:r>
            <a:r>
              <a:rPr lang="en-US" sz="8800" dirty="0" err="1" smtClean="0"/>
              <a:t>bn</a:t>
            </a:r>
            <a:r>
              <a:rPr lang="en-US" sz="8800" dirty="0" smtClean="0"/>
              <a:t> = p</a:t>
            </a:r>
            <a:endParaRPr lang="en-US" sz="8800"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33230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2.6 $200</a:t>
            </a:r>
            <a:endParaRPr lang="en-US" dirty="0"/>
          </a:p>
        </p:txBody>
      </p:sp>
      <p:sp>
        <p:nvSpPr>
          <p:cNvPr id="3" name="Content Placeholder 2"/>
          <p:cNvSpPr>
            <a:spLocks noGrp="1"/>
          </p:cNvSpPr>
          <p:nvPr>
            <p:ph idx="1"/>
          </p:nvPr>
        </p:nvSpPr>
        <p:spPr/>
        <p:txBody>
          <a:bodyPr>
            <a:normAutofit/>
          </a:bodyPr>
          <a:lstStyle/>
          <a:p>
            <a:pPr marL="0" indent="0" algn="ctr">
              <a:buNone/>
            </a:pPr>
            <a:r>
              <a:rPr lang="en-US" sz="8800" dirty="0" smtClean="0"/>
              <a:t>Solve for y:</a:t>
            </a:r>
          </a:p>
          <a:p>
            <a:pPr marL="0" indent="0" algn="ctr">
              <a:buNone/>
            </a:pPr>
            <a:r>
              <a:rPr lang="en-US" sz="8800" dirty="0" smtClean="0"/>
              <a:t>5y = 12x – 30 </a:t>
            </a:r>
            <a:endParaRPr lang="en-US" sz="8800"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72837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2.6 $300</a:t>
            </a:r>
            <a:endParaRPr lang="en-US" dirty="0"/>
          </a:p>
        </p:txBody>
      </p:sp>
      <p:sp>
        <p:nvSpPr>
          <p:cNvPr id="3" name="Content Placeholder 2"/>
          <p:cNvSpPr>
            <a:spLocks noGrp="1"/>
          </p:cNvSpPr>
          <p:nvPr>
            <p:ph idx="1"/>
          </p:nvPr>
        </p:nvSpPr>
        <p:spPr/>
        <p:txBody>
          <a:bodyPr>
            <a:normAutofit/>
          </a:bodyPr>
          <a:lstStyle/>
          <a:p>
            <a:pPr marL="0" indent="0" algn="ctr">
              <a:buNone/>
            </a:pPr>
            <a:r>
              <a:rPr lang="en-US" sz="8800" dirty="0" smtClean="0"/>
              <a:t>Solve for y:</a:t>
            </a:r>
          </a:p>
          <a:p>
            <a:pPr marL="0" indent="0" algn="ctr">
              <a:buNone/>
            </a:pPr>
            <a:r>
              <a:rPr lang="en-US" sz="8800" dirty="0" smtClean="0"/>
              <a:t>4x – 3y = -18 </a:t>
            </a:r>
            <a:endParaRPr lang="en-US" sz="8800"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1627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2.6 $400</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ctr">
                  <a:buNone/>
                </a:pPr>
                <a:r>
                  <a:rPr lang="en-US" sz="8800" dirty="0" smtClean="0"/>
                  <a:t>Solve for a:</a:t>
                </a:r>
              </a:p>
              <a:p>
                <a:pPr marL="0" indent="0" algn="ctr">
                  <a:buNone/>
                </a:pPr>
                <a14:m>
                  <m:oMath xmlns:m="http://schemas.openxmlformats.org/officeDocument/2006/math">
                    <m:f>
                      <m:fPr>
                        <m:ctrlPr>
                          <a:rPr lang="en-US" sz="8800" i="1" smtClean="0">
                            <a:latin typeface="Cambria Math" panose="02040503050406030204" pitchFamily="18" charset="0"/>
                          </a:rPr>
                        </m:ctrlPr>
                      </m:fPr>
                      <m:num>
                        <m:r>
                          <a:rPr lang="en-US" sz="8800" b="0" i="1" smtClean="0">
                            <a:latin typeface="Cambria Math"/>
                          </a:rPr>
                          <m:t>𝑥</m:t>
                        </m:r>
                      </m:num>
                      <m:den>
                        <m:r>
                          <a:rPr lang="en-US" sz="8800" b="0" i="1" smtClean="0">
                            <a:latin typeface="Cambria Math"/>
                          </a:rPr>
                          <m:t>𝑎</m:t>
                        </m:r>
                      </m:den>
                    </m:f>
                  </m:oMath>
                </a14:m>
                <a:r>
                  <a:rPr lang="en-US" sz="8800" dirty="0" smtClean="0"/>
                  <a:t> = </a:t>
                </a:r>
                <a14:m>
                  <m:oMath xmlns:m="http://schemas.openxmlformats.org/officeDocument/2006/math">
                    <m:f>
                      <m:fPr>
                        <m:ctrlPr>
                          <a:rPr lang="en-US" sz="8800" i="1" smtClean="0">
                            <a:latin typeface="Cambria Math" panose="02040503050406030204" pitchFamily="18" charset="0"/>
                          </a:rPr>
                        </m:ctrlPr>
                      </m:fPr>
                      <m:num>
                        <m:r>
                          <a:rPr lang="en-US" sz="8800" b="0" i="1" smtClean="0">
                            <a:latin typeface="Cambria Math"/>
                          </a:rPr>
                          <m:t>𝑤</m:t>
                        </m:r>
                      </m:num>
                      <m:den>
                        <m:r>
                          <a:rPr lang="en-US" sz="8800" b="0" i="1" smtClean="0">
                            <a:latin typeface="Cambria Math"/>
                          </a:rPr>
                          <m:t>𝑏</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6469"/>
                </a:stretch>
              </a:blipFill>
            </p:spPr>
            <p:txBody>
              <a:bodyPr/>
              <a:lstStyle/>
              <a:p>
                <a:r>
                  <a:rPr lang="en-US">
                    <a:noFill/>
                  </a:rPr>
                  <a:t> </a:t>
                </a:r>
              </a:p>
            </p:txBody>
          </p:sp>
        </mc:Fallback>
      </mc:AlternateContent>
      <p:sp>
        <p:nvSpPr>
          <p:cNvPr id="4" name="Right Arrow 3">
            <a:hlinkClick r:id="rId3"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5688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2.6 $500</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ctr">
                  <a:buNone/>
                </a:pPr>
                <a:r>
                  <a:rPr lang="en-US" sz="9600" dirty="0" smtClean="0"/>
                  <a:t>Solve for r:</a:t>
                </a:r>
              </a:p>
              <a:p>
                <a:pPr marL="0" indent="0" algn="ctr">
                  <a:buNone/>
                </a:pPr>
                <a:r>
                  <a:rPr lang="en-US" sz="9600" dirty="0" smtClean="0"/>
                  <a:t>A = </a:t>
                </a:r>
                <a14:m>
                  <m:oMath xmlns:m="http://schemas.openxmlformats.org/officeDocument/2006/math">
                    <m:r>
                      <a:rPr lang="en-US" sz="9600" i="1" smtClean="0">
                        <a:latin typeface="Cambria Math"/>
                        <a:ea typeface="Cambria Math"/>
                      </a:rPr>
                      <m:t>𝜋</m:t>
                    </m:r>
                  </m:oMath>
                </a14:m>
                <a:r>
                  <a:rPr lang="en-US" sz="9600" dirty="0" smtClean="0"/>
                  <a:t>r</a:t>
                </a:r>
                <a:r>
                  <a:rPr lang="en-US" sz="9600" baseline="30000" dirty="0" smtClean="0"/>
                  <a:t>2</a:t>
                </a:r>
                <a:endParaRPr lang="en-US" sz="96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7143"/>
                </a:stretch>
              </a:blipFill>
            </p:spPr>
            <p:txBody>
              <a:bodyPr/>
              <a:lstStyle/>
              <a:p>
                <a:r>
                  <a:rPr lang="en-US">
                    <a:noFill/>
                  </a:rPr>
                  <a:t> </a:t>
                </a:r>
              </a:p>
            </p:txBody>
          </p:sp>
        </mc:Fallback>
      </mc:AlternateContent>
      <p:sp>
        <p:nvSpPr>
          <p:cNvPr id="4" name="Right Arrow 3">
            <a:hlinkClick r:id="rId3"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21351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 $100</a:t>
            </a:r>
            <a:endParaRPr lang="en-US" dirty="0"/>
          </a:p>
        </p:txBody>
      </p:sp>
      <p:sp>
        <p:nvSpPr>
          <p:cNvPr id="3" name="Content Placeholder 2"/>
          <p:cNvSpPr>
            <a:spLocks noGrp="1"/>
          </p:cNvSpPr>
          <p:nvPr>
            <p:ph idx="1"/>
          </p:nvPr>
        </p:nvSpPr>
        <p:spPr/>
        <p:txBody>
          <a:bodyPr>
            <a:normAutofit/>
          </a:bodyPr>
          <a:lstStyle/>
          <a:p>
            <a:pPr marL="0" indent="0" algn="ctr">
              <a:buNone/>
            </a:pPr>
            <a:r>
              <a:rPr lang="en-US" sz="8800" dirty="0" smtClean="0"/>
              <a:t>Solve: </a:t>
            </a:r>
          </a:p>
          <a:p>
            <a:pPr marL="0" indent="0" algn="ctr">
              <a:buNone/>
            </a:pPr>
            <a:r>
              <a:rPr lang="en-US" sz="8800" dirty="0" smtClean="0"/>
              <a:t>4(3x – 2) = 16</a:t>
            </a:r>
            <a:endParaRPr lang="en-US" sz="8800"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502717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 $200</a:t>
            </a:r>
            <a:endParaRPr lang="en-US" dirty="0"/>
          </a:p>
        </p:txBody>
      </p:sp>
      <p:sp>
        <p:nvSpPr>
          <p:cNvPr id="3" name="Content Placeholder 2"/>
          <p:cNvSpPr>
            <a:spLocks noGrp="1"/>
          </p:cNvSpPr>
          <p:nvPr>
            <p:ph idx="1"/>
          </p:nvPr>
        </p:nvSpPr>
        <p:spPr/>
        <p:txBody>
          <a:bodyPr>
            <a:normAutofit/>
          </a:bodyPr>
          <a:lstStyle/>
          <a:p>
            <a:pPr marL="0" indent="0" algn="ctr">
              <a:buNone/>
            </a:pPr>
            <a:r>
              <a:rPr lang="en-US" sz="7200" dirty="0" smtClean="0"/>
              <a:t>4x – 2 = 2x – 4 </a:t>
            </a:r>
            <a:endParaRPr lang="en-US" sz="7200" dirty="0"/>
          </a:p>
        </p:txBody>
      </p:sp>
      <p:sp>
        <p:nvSpPr>
          <p:cNvPr id="4" name="Right Arrow 3">
            <a:hlinkClick r:id="rId2" action="ppaction://hlinksldjump"/>
          </p:cNvPr>
          <p:cNvSpPr/>
          <p:nvPr/>
        </p:nvSpPr>
        <p:spPr>
          <a:xfrm>
            <a:off x="70866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83653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 $300</a:t>
            </a:r>
            <a:endParaRPr lang="en-US" dirty="0"/>
          </a:p>
        </p:txBody>
      </p:sp>
      <p:sp>
        <p:nvSpPr>
          <p:cNvPr id="3" name="Content Placeholder 2"/>
          <p:cNvSpPr>
            <a:spLocks noGrp="1"/>
          </p:cNvSpPr>
          <p:nvPr>
            <p:ph idx="1"/>
          </p:nvPr>
        </p:nvSpPr>
        <p:spPr/>
        <p:txBody>
          <a:bodyPr/>
          <a:lstStyle/>
          <a:p>
            <a:pPr marL="0" indent="0" algn="ctr">
              <a:buNone/>
            </a:pPr>
            <a:r>
              <a:rPr lang="en-US" sz="8000" dirty="0" smtClean="0"/>
              <a:t>5(x – 6) = -30 + 5x </a:t>
            </a:r>
            <a:endParaRPr lang="en-US" sz="8000" dirty="0"/>
          </a:p>
        </p:txBody>
      </p:sp>
      <p:sp>
        <p:nvSpPr>
          <p:cNvPr id="4" name="Right Arrow 3">
            <a:hlinkClick r:id="rId2" action="ppaction://hlinksldjump"/>
          </p:cNvPr>
          <p:cNvSpPr/>
          <p:nvPr/>
        </p:nvSpPr>
        <p:spPr>
          <a:xfrm>
            <a:off x="70866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21121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1.7 $200</a:t>
            </a:r>
            <a:endParaRPr lang="en-US" dirty="0"/>
          </a:p>
        </p:txBody>
      </p:sp>
      <p:sp>
        <p:nvSpPr>
          <p:cNvPr id="3" name="Content Placeholder 2"/>
          <p:cNvSpPr>
            <a:spLocks noGrp="1"/>
          </p:cNvSpPr>
          <p:nvPr>
            <p:ph idx="1"/>
          </p:nvPr>
        </p:nvSpPr>
        <p:spPr/>
        <p:txBody>
          <a:bodyPr>
            <a:normAutofit/>
          </a:bodyPr>
          <a:lstStyle/>
          <a:p>
            <a:pPr marL="0" indent="0" algn="ctr">
              <a:buNone/>
            </a:pPr>
            <a:r>
              <a:rPr lang="en-US" sz="6000" dirty="0" smtClean="0"/>
              <a:t>Simplify:</a:t>
            </a:r>
          </a:p>
          <a:p>
            <a:pPr marL="0" indent="0" algn="ctr">
              <a:buNone/>
            </a:pPr>
            <a:r>
              <a:rPr lang="en-US" sz="11500" dirty="0" smtClean="0"/>
              <a:t>-2(3x – 7)</a:t>
            </a:r>
            <a:endParaRPr lang="en-US" sz="11500"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60397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 $400</a:t>
            </a:r>
            <a:endParaRPr lang="en-US" dirty="0"/>
          </a:p>
        </p:txBody>
      </p:sp>
      <p:sp>
        <p:nvSpPr>
          <p:cNvPr id="3" name="Content Placeholder 2"/>
          <p:cNvSpPr>
            <a:spLocks noGrp="1"/>
          </p:cNvSpPr>
          <p:nvPr>
            <p:ph idx="1"/>
          </p:nvPr>
        </p:nvSpPr>
        <p:spPr/>
        <p:txBody>
          <a:bodyPr/>
          <a:lstStyle/>
          <a:p>
            <a:pPr marL="0" indent="0">
              <a:buNone/>
            </a:pPr>
            <a:r>
              <a:rPr lang="en-US" dirty="0" smtClean="0"/>
              <a:t>Which does not have 5 as a solution?</a:t>
            </a:r>
          </a:p>
          <a:p>
            <a:pPr marL="514350" indent="-514350">
              <a:buAutoNum type="alphaUcPeriod"/>
            </a:pPr>
            <a:r>
              <a:rPr lang="en-US" sz="4400" dirty="0" smtClean="0"/>
              <a:t>   4x + 8 = 28</a:t>
            </a:r>
          </a:p>
          <a:p>
            <a:pPr marL="514350" indent="-514350">
              <a:buAutoNum type="alphaUcPeriod"/>
            </a:pPr>
            <a:r>
              <a:rPr lang="en-US" sz="4400" dirty="0" smtClean="0"/>
              <a:t>   5x – 2x = x + 10</a:t>
            </a:r>
          </a:p>
          <a:p>
            <a:pPr marL="514350" indent="-514350">
              <a:buAutoNum type="alphaUcPeriod"/>
            </a:pPr>
            <a:r>
              <a:rPr lang="en-US" sz="4400" dirty="0" smtClean="0"/>
              <a:t>   3(x – 8) = -9</a:t>
            </a:r>
          </a:p>
          <a:p>
            <a:pPr marL="514350" indent="-514350">
              <a:buAutoNum type="alphaUcPeriod"/>
            </a:pPr>
            <a:r>
              <a:rPr lang="en-US" sz="4400" dirty="0" smtClean="0"/>
              <a:t>   3x + 6 = x + 10</a:t>
            </a:r>
            <a:endParaRPr lang="en-US" sz="4400" dirty="0"/>
          </a:p>
        </p:txBody>
      </p:sp>
      <p:sp>
        <p:nvSpPr>
          <p:cNvPr id="4" name="Right Arrow 3">
            <a:hlinkClick r:id="rId2" action="ppaction://hlinksldjump"/>
          </p:cNvPr>
          <p:cNvSpPr/>
          <p:nvPr/>
        </p:nvSpPr>
        <p:spPr>
          <a:xfrm>
            <a:off x="70866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3960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 $500</a:t>
            </a:r>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6x – 3(2x – 1) = 10x – 4x + 2(4 – 3x)</a:t>
            </a:r>
            <a:endParaRPr lang="en-US" sz="4400" dirty="0"/>
          </a:p>
        </p:txBody>
      </p:sp>
      <p:sp>
        <p:nvSpPr>
          <p:cNvPr id="4" name="Right Arrow 3">
            <a:hlinkClick r:id="rId2" action="ppaction://hlinksldjump"/>
          </p:cNvPr>
          <p:cNvSpPr/>
          <p:nvPr/>
        </p:nvSpPr>
        <p:spPr>
          <a:xfrm>
            <a:off x="7162800" y="45720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7835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1.7 $100 ANSWER</a:t>
            </a:r>
            <a:endParaRPr lang="en-US" dirty="0"/>
          </a:p>
        </p:txBody>
      </p:sp>
      <p:sp>
        <p:nvSpPr>
          <p:cNvPr id="3" name="Content Placeholder 2"/>
          <p:cNvSpPr>
            <a:spLocks noGrp="1"/>
          </p:cNvSpPr>
          <p:nvPr>
            <p:ph idx="1"/>
          </p:nvPr>
        </p:nvSpPr>
        <p:spPr/>
        <p:txBody>
          <a:bodyPr/>
          <a:lstStyle/>
          <a:p>
            <a:pPr marL="0" indent="0" algn="ctr">
              <a:buNone/>
            </a:pPr>
            <a:r>
              <a:rPr lang="en-US" dirty="0"/>
              <a:t>Simplify:</a:t>
            </a:r>
          </a:p>
          <a:p>
            <a:pPr marL="0" indent="0" algn="ctr">
              <a:buNone/>
            </a:pPr>
            <a:r>
              <a:rPr lang="en-US" sz="4400" dirty="0"/>
              <a:t>4x</a:t>
            </a:r>
            <a:r>
              <a:rPr lang="en-US" sz="4400" baseline="30000" dirty="0"/>
              <a:t>2</a:t>
            </a:r>
            <a:r>
              <a:rPr lang="en-US" sz="4400" dirty="0"/>
              <a:t> – x</a:t>
            </a:r>
            <a:r>
              <a:rPr lang="en-US" sz="4400" baseline="30000" dirty="0"/>
              <a:t>2</a:t>
            </a:r>
            <a:r>
              <a:rPr lang="en-US" sz="4400" dirty="0"/>
              <a:t> </a:t>
            </a:r>
            <a:endParaRPr lang="en-US" dirty="0"/>
          </a:p>
          <a:p>
            <a:pPr marL="0" indent="0" algn="ctr">
              <a:buNone/>
            </a:pPr>
            <a:r>
              <a:rPr lang="en-US" sz="13800" b="1" dirty="0" smtClean="0">
                <a:solidFill>
                  <a:srgbClr val="FF0000"/>
                </a:solidFill>
              </a:rPr>
              <a:t>3x</a:t>
            </a:r>
            <a:r>
              <a:rPr lang="en-US" sz="13800" b="1" baseline="30000" dirty="0" smtClean="0">
                <a:solidFill>
                  <a:srgbClr val="FF0000"/>
                </a:solidFill>
              </a:rPr>
              <a:t>2</a:t>
            </a:r>
            <a:endParaRPr lang="en-US" sz="13800" b="1" dirty="0">
              <a:solidFill>
                <a:srgbClr val="FF0000"/>
              </a:solidFill>
            </a:endParaRPr>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689534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1.7 $200 ANSWER</a:t>
            </a:r>
            <a:endParaRPr lang="en-US" dirty="0"/>
          </a:p>
        </p:txBody>
      </p:sp>
      <p:sp>
        <p:nvSpPr>
          <p:cNvPr id="3" name="Content Placeholder 2"/>
          <p:cNvSpPr>
            <a:spLocks noGrp="1"/>
          </p:cNvSpPr>
          <p:nvPr>
            <p:ph idx="1"/>
          </p:nvPr>
        </p:nvSpPr>
        <p:spPr/>
        <p:txBody>
          <a:bodyPr/>
          <a:lstStyle/>
          <a:p>
            <a:pPr marL="0" indent="0" algn="ctr">
              <a:buNone/>
            </a:pPr>
            <a:r>
              <a:rPr lang="en-US" dirty="0"/>
              <a:t>Simplify:</a:t>
            </a:r>
          </a:p>
          <a:p>
            <a:pPr marL="0" indent="0" algn="ctr">
              <a:buNone/>
            </a:pPr>
            <a:r>
              <a:rPr lang="en-US" sz="4800" dirty="0"/>
              <a:t>-2(3x – 7)</a:t>
            </a:r>
          </a:p>
          <a:p>
            <a:pPr marL="0" indent="0" algn="ctr">
              <a:buNone/>
            </a:pPr>
            <a:r>
              <a:rPr lang="en-US" sz="11500" b="1" dirty="0" smtClean="0">
                <a:solidFill>
                  <a:srgbClr val="FF0000"/>
                </a:solidFill>
              </a:rPr>
              <a:t>-6x + 14</a:t>
            </a:r>
            <a:endParaRPr lang="en-US" sz="11500" b="1" dirty="0">
              <a:solidFill>
                <a:srgbClr val="FF0000"/>
              </a:solidFill>
            </a:endParaRPr>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366219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1.7 $300 ANSWER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ctr">
                  <a:buNone/>
                </a:pPr>
                <a:r>
                  <a:rPr lang="en-US" sz="1600" dirty="0"/>
                  <a:t>Simplify:</a:t>
                </a:r>
              </a:p>
              <a:p>
                <a:pPr algn="ctr">
                  <a:buFontTx/>
                  <a:buChar char="-"/>
                </a:pPr>
                <a14:m>
                  <m:oMath xmlns:m="http://schemas.openxmlformats.org/officeDocument/2006/math">
                    <m:f>
                      <m:fPr>
                        <m:ctrlPr>
                          <a:rPr lang="en-US" i="1">
                            <a:latin typeface="Cambria Math" panose="02040503050406030204" pitchFamily="18" charset="0"/>
                          </a:rPr>
                        </m:ctrlPr>
                      </m:fPr>
                      <m:num>
                        <m:r>
                          <a:rPr lang="en-US" i="1">
                            <a:latin typeface="Cambria Math"/>
                          </a:rPr>
                          <m:t>4</m:t>
                        </m:r>
                      </m:num>
                      <m:den>
                        <m:r>
                          <a:rPr lang="en-US" i="1">
                            <a:latin typeface="Cambria Math"/>
                          </a:rPr>
                          <m:t>5</m:t>
                        </m:r>
                      </m:den>
                    </m:f>
                  </m:oMath>
                </a14:m>
                <a:r>
                  <a:rPr lang="en-US" dirty="0"/>
                  <a:t>(15x – 30</a:t>
                </a:r>
                <a:r>
                  <a:rPr lang="en-US" dirty="0" smtClean="0"/>
                  <a:t>)</a:t>
                </a:r>
                <a:endParaRPr lang="en-US" dirty="0"/>
              </a:p>
              <a:p>
                <a:pPr marL="0" indent="0" algn="ctr">
                  <a:buNone/>
                </a:pPr>
                <a:r>
                  <a:rPr lang="en-US" sz="8800" b="1" dirty="0" smtClean="0">
                    <a:solidFill>
                      <a:srgbClr val="FF0000"/>
                    </a:solidFill>
                  </a:rPr>
                  <a:t>-12x + 24</a:t>
                </a:r>
                <a:endParaRPr lang="en-US" sz="8800" b="1" dirty="0">
                  <a:solidFill>
                    <a:srgbClr val="FF000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404"/>
                </a:stretch>
              </a:blipFill>
            </p:spPr>
            <p:txBody>
              <a:bodyPr/>
              <a:lstStyle/>
              <a:p>
                <a:r>
                  <a:rPr lang="en-US">
                    <a:noFill/>
                  </a:rPr>
                  <a:t> </a:t>
                </a:r>
              </a:p>
            </p:txBody>
          </p:sp>
        </mc:Fallback>
      </mc:AlternateContent>
      <p:sp>
        <p:nvSpPr>
          <p:cNvPr id="4" name="U-Turn Arrow 3">
            <a:hlinkClick r:id="rId3"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167535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1.7 $400 ANSWER</a:t>
            </a:r>
            <a:endParaRPr lang="en-US" dirty="0"/>
          </a:p>
        </p:txBody>
      </p:sp>
      <p:sp>
        <p:nvSpPr>
          <p:cNvPr id="3" name="Content Placeholder 2"/>
          <p:cNvSpPr>
            <a:spLocks noGrp="1"/>
          </p:cNvSpPr>
          <p:nvPr>
            <p:ph idx="1"/>
          </p:nvPr>
        </p:nvSpPr>
        <p:spPr/>
        <p:txBody>
          <a:bodyPr/>
          <a:lstStyle/>
          <a:p>
            <a:pPr marL="0" indent="0">
              <a:buNone/>
            </a:pPr>
            <a:r>
              <a:rPr lang="en-US" dirty="0"/>
              <a:t>Which correctly models the distributive property to simplify:</a:t>
            </a:r>
          </a:p>
          <a:p>
            <a:pPr marL="0" indent="0" algn="ctr">
              <a:buNone/>
            </a:pPr>
            <a:r>
              <a:rPr lang="en-US" sz="3600" b="1" dirty="0"/>
              <a:t>7(91)</a:t>
            </a:r>
          </a:p>
          <a:p>
            <a:pPr marL="514350" indent="-514350">
              <a:buAutoNum type="alphaUcPeriod"/>
            </a:pPr>
            <a:r>
              <a:rPr lang="en-US" dirty="0"/>
              <a:t>7(94 – 3) = 658 – 21 = 637</a:t>
            </a:r>
          </a:p>
          <a:p>
            <a:pPr marL="514350" indent="-514350">
              <a:buAutoNum type="alphaUcPeriod"/>
            </a:pPr>
            <a:r>
              <a:rPr lang="en-US" dirty="0"/>
              <a:t>7(90 – 1) = 630 – 7 = 623</a:t>
            </a:r>
          </a:p>
          <a:p>
            <a:pPr marL="514350" indent="-514350">
              <a:buAutoNum type="alphaUcPeriod"/>
            </a:pPr>
            <a:r>
              <a:rPr lang="en-US" sz="4400" b="1" dirty="0">
                <a:solidFill>
                  <a:srgbClr val="FF0000"/>
                </a:solidFill>
              </a:rPr>
              <a:t>7(90 + 1) = 630 + 7 = 637</a:t>
            </a:r>
          </a:p>
          <a:p>
            <a:pPr marL="514350" indent="-514350">
              <a:buAutoNum type="alphaUcPeriod"/>
            </a:pPr>
            <a:r>
              <a:rPr lang="en-US" dirty="0"/>
              <a:t>7(89 + 2) = 623 + 14 = 637</a:t>
            </a:r>
          </a:p>
          <a:p>
            <a:pPr marL="0" indent="0">
              <a:buNone/>
            </a:pPr>
            <a:endParaRPr lang="en-US" dirty="0"/>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643366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1.7 $500 ANSWER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ctr">
                  <a:buNone/>
                </a:pPr>
                <a:r>
                  <a:rPr lang="en-US" sz="2000" dirty="0"/>
                  <a:t>Simplify:</a:t>
                </a:r>
              </a:p>
              <a:p>
                <a:pPr marL="0" indent="0" algn="ctr">
                  <a:buNone/>
                </a:pPr>
                <a14:m>
                  <m:oMath xmlns:m="http://schemas.openxmlformats.org/officeDocument/2006/math">
                    <m:f>
                      <m:fPr>
                        <m:ctrlPr>
                          <a:rPr lang="en-US" i="1">
                            <a:latin typeface="Cambria Math" panose="02040503050406030204" pitchFamily="18" charset="0"/>
                          </a:rPr>
                        </m:ctrlPr>
                      </m:fPr>
                      <m:num>
                        <m:r>
                          <a:rPr lang="en-US" i="1">
                            <a:latin typeface="Cambria Math"/>
                          </a:rPr>
                          <m:t>1</m:t>
                        </m:r>
                      </m:num>
                      <m:den>
                        <m:r>
                          <a:rPr lang="en-US" i="1">
                            <a:latin typeface="Cambria Math"/>
                          </a:rPr>
                          <m:t>4</m:t>
                        </m:r>
                      </m:den>
                    </m:f>
                  </m:oMath>
                </a14:m>
                <a:r>
                  <a:rPr lang="en-US" dirty="0"/>
                  <a:t>(12x – 20y)</a:t>
                </a:r>
              </a:p>
              <a:p>
                <a:pPr marL="0" indent="0" algn="ctr">
                  <a:buNone/>
                </a:pPr>
                <a:r>
                  <a:rPr lang="en-US" sz="11500" b="1" dirty="0" smtClean="0">
                    <a:solidFill>
                      <a:srgbClr val="FF0000"/>
                    </a:solidFill>
                  </a:rPr>
                  <a:t>3x – 5y </a:t>
                </a:r>
                <a:endParaRPr lang="en-US" sz="11500" b="1" dirty="0">
                  <a:solidFill>
                    <a:srgbClr val="FF000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674"/>
                </a:stretch>
              </a:blipFill>
            </p:spPr>
            <p:txBody>
              <a:bodyPr/>
              <a:lstStyle/>
              <a:p>
                <a:r>
                  <a:rPr lang="en-US">
                    <a:noFill/>
                  </a:rPr>
                  <a:t> </a:t>
                </a:r>
              </a:p>
            </p:txBody>
          </p:sp>
        </mc:Fallback>
      </mc:AlternateContent>
      <p:sp>
        <p:nvSpPr>
          <p:cNvPr id="4" name="U-Turn Arrow 3">
            <a:hlinkClick r:id="rId3"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046881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1.8 $100 ANSWER</a:t>
            </a:r>
            <a:endParaRPr lang="en-US" dirty="0"/>
          </a:p>
        </p:txBody>
      </p:sp>
      <p:sp>
        <p:nvSpPr>
          <p:cNvPr id="3" name="Content Placeholder 2"/>
          <p:cNvSpPr>
            <a:spLocks noGrp="1"/>
          </p:cNvSpPr>
          <p:nvPr>
            <p:ph idx="1"/>
          </p:nvPr>
        </p:nvSpPr>
        <p:spPr/>
        <p:txBody>
          <a:bodyPr/>
          <a:lstStyle/>
          <a:p>
            <a:pPr marL="0" indent="0" algn="ctr">
              <a:buNone/>
            </a:pPr>
            <a:r>
              <a:rPr lang="en-US" dirty="0"/>
              <a:t>Name the property illustrated:</a:t>
            </a:r>
          </a:p>
          <a:p>
            <a:pPr marL="0" indent="0" algn="ctr">
              <a:buNone/>
            </a:pPr>
            <a:r>
              <a:rPr lang="en-US" sz="5400" dirty="0"/>
              <a:t>-4 + 0 = -</a:t>
            </a:r>
            <a:r>
              <a:rPr lang="en-US" sz="5400" dirty="0" smtClean="0"/>
              <a:t>4</a:t>
            </a:r>
            <a:endParaRPr lang="en-US" dirty="0"/>
          </a:p>
          <a:p>
            <a:pPr marL="0" indent="0" algn="ctr">
              <a:buNone/>
            </a:pPr>
            <a:r>
              <a:rPr lang="en-US" sz="6600" b="1" dirty="0" smtClean="0">
                <a:solidFill>
                  <a:srgbClr val="FF0000"/>
                </a:solidFill>
              </a:rPr>
              <a:t>Identity property of addition</a:t>
            </a:r>
            <a:endParaRPr lang="en-US" sz="6600" b="1" dirty="0">
              <a:solidFill>
                <a:srgbClr val="FF0000"/>
              </a:solidFill>
            </a:endParaRPr>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052115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1.8 $200 ANSWER</a:t>
            </a:r>
            <a:endParaRPr lang="en-US" dirty="0"/>
          </a:p>
        </p:txBody>
      </p:sp>
      <p:sp>
        <p:nvSpPr>
          <p:cNvPr id="3" name="Content Placeholder 2"/>
          <p:cNvSpPr>
            <a:spLocks noGrp="1"/>
          </p:cNvSpPr>
          <p:nvPr>
            <p:ph idx="1"/>
          </p:nvPr>
        </p:nvSpPr>
        <p:spPr/>
        <p:txBody>
          <a:bodyPr/>
          <a:lstStyle/>
          <a:p>
            <a:pPr marL="0" indent="0" algn="ctr">
              <a:buNone/>
            </a:pPr>
            <a:r>
              <a:rPr lang="en-US" dirty="0"/>
              <a:t>Name the property illustrated:</a:t>
            </a:r>
          </a:p>
          <a:p>
            <a:pPr marL="0" indent="0" algn="ctr">
              <a:buNone/>
            </a:pPr>
            <a:r>
              <a:rPr lang="en-US" sz="6000" dirty="0"/>
              <a:t>-5 + 5 = 0</a:t>
            </a:r>
          </a:p>
          <a:p>
            <a:pPr marL="0" indent="0" algn="ctr">
              <a:buNone/>
            </a:pPr>
            <a:r>
              <a:rPr lang="en-US" sz="5400" b="1" dirty="0" smtClean="0">
                <a:solidFill>
                  <a:srgbClr val="FF0000"/>
                </a:solidFill>
              </a:rPr>
              <a:t>inverse property of addition</a:t>
            </a:r>
            <a:endParaRPr lang="en-US" sz="5400" b="1" dirty="0">
              <a:solidFill>
                <a:srgbClr val="FF0000"/>
              </a:solidFill>
            </a:endParaRPr>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422394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1.8 $300 ANSWER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lgn="ctr">
                  <a:buNone/>
                </a:pPr>
                <a:r>
                  <a:rPr lang="en-US" dirty="0"/>
                  <a:t>Name the property illustrated: </a:t>
                </a:r>
              </a:p>
              <a:p>
                <a:pPr marL="0" indent="0" algn="ctr">
                  <a:buNone/>
                </a:pPr>
                <a14:m>
                  <m:oMath xmlns:m="http://schemas.openxmlformats.org/officeDocument/2006/math">
                    <m:f>
                      <m:fPr>
                        <m:ctrlPr>
                          <a:rPr lang="en-US" sz="6000" i="1">
                            <a:latin typeface="Cambria Math" panose="02040503050406030204" pitchFamily="18" charset="0"/>
                          </a:rPr>
                        </m:ctrlPr>
                      </m:fPr>
                      <m:num>
                        <m:r>
                          <a:rPr lang="en-US" sz="6000" i="1">
                            <a:latin typeface="Cambria Math"/>
                          </a:rPr>
                          <m:t>2</m:t>
                        </m:r>
                      </m:num>
                      <m:den>
                        <m:r>
                          <a:rPr lang="en-US" sz="6000" i="1">
                            <a:latin typeface="Cambria Math"/>
                          </a:rPr>
                          <m:t>3</m:t>
                        </m:r>
                      </m:den>
                    </m:f>
                  </m:oMath>
                </a14:m>
                <a:r>
                  <a:rPr lang="en-US" sz="6000" dirty="0"/>
                  <a:t> *</a:t>
                </a:r>
                <a14:m>
                  <m:oMath xmlns:m="http://schemas.openxmlformats.org/officeDocument/2006/math">
                    <m:f>
                      <m:fPr>
                        <m:ctrlPr>
                          <a:rPr lang="en-US" sz="6000" i="1" dirty="0">
                            <a:latin typeface="Cambria Math" panose="02040503050406030204" pitchFamily="18" charset="0"/>
                          </a:rPr>
                        </m:ctrlPr>
                      </m:fPr>
                      <m:num>
                        <m:r>
                          <a:rPr lang="en-US" sz="6000" i="1" dirty="0">
                            <a:latin typeface="Cambria Math"/>
                          </a:rPr>
                          <m:t>3</m:t>
                        </m:r>
                      </m:num>
                      <m:den>
                        <m:r>
                          <a:rPr lang="en-US" sz="6000" i="1" dirty="0">
                            <a:latin typeface="Cambria Math"/>
                          </a:rPr>
                          <m:t>2</m:t>
                        </m:r>
                      </m:den>
                    </m:f>
                  </m:oMath>
                </a14:m>
                <a:r>
                  <a:rPr lang="en-US" sz="6000" dirty="0"/>
                  <a:t> = </a:t>
                </a:r>
                <a:r>
                  <a:rPr lang="en-US" sz="6000" dirty="0" smtClean="0"/>
                  <a:t>1</a:t>
                </a:r>
              </a:p>
              <a:p>
                <a:pPr marL="0" indent="0" algn="ctr">
                  <a:buNone/>
                </a:pPr>
                <a:r>
                  <a:rPr lang="en-US" sz="6000" b="1" dirty="0" smtClean="0">
                    <a:solidFill>
                      <a:srgbClr val="FF0000"/>
                    </a:solidFill>
                  </a:rPr>
                  <a:t>Inverse property of multiplication</a:t>
                </a:r>
                <a:endParaRPr lang="en-US" sz="6000" b="1" dirty="0">
                  <a:solidFill>
                    <a:srgbClr val="FF0000"/>
                  </a:solidFill>
                </a:endParaRP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752" b="-674"/>
                </a:stretch>
              </a:blipFill>
            </p:spPr>
            <p:txBody>
              <a:bodyPr/>
              <a:lstStyle/>
              <a:p>
                <a:r>
                  <a:rPr lang="en-US">
                    <a:noFill/>
                  </a:rPr>
                  <a:t> </a:t>
                </a:r>
              </a:p>
            </p:txBody>
          </p:sp>
        </mc:Fallback>
      </mc:AlternateContent>
      <p:sp>
        <p:nvSpPr>
          <p:cNvPr id="4" name="U-Turn Arrow 3">
            <a:hlinkClick r:id="rId3"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92489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1.7 $300</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ctr">
                  <a:buNone/>
                </a:pPr>
                <a:r>
                  <a:rPr lang="en-US" sz="5400" dirty="0" smtClean="0"/>
                  <a:t>Simplify:</a:t>
                </a:r>
              </a:p>
              <a:p>
                <a:pPr marL="0" indent="0" algn="ctr">
                  <a:buNone/>
                </a:pPr>
                <a:r>
                  <a:rPr lang="en-US" sz="8800" dirty="0" smtClean="0"/>
                  <a:t>- </a:t>
                </a:r>
                <a14:m>
                  <m:oMath xmlns:m="http://schemas.openxmlformats.org/officeDocument/2006/math">
                    <m:f>
                      <m:fPr>
                        <m:ctrlPr>
                          <a:rPr lang="en-US" sz="8800" i="1" smtClean="0">
                            <a:latin typeface="Cambria Math" panose="02040503050406030204" pitchFamily="18" charset="0"/>
                          </a:rPr>
                        </m:ctrlPr>
                      </m:fPr>
                      <m:num>
                        <m:r>
                          <a:rPr lang="en-US" sz="8800" b="0" i="1" smtClean="0">
                            <a:latin typeface="Cambria Math"/>
                          </a:rPr>
                          <m:t>4</m:t>
                        </m:r>
                      </m:num>
                      <m:den>
                        <m:r>
                          <a:rPr lang="en-US" sz="8800" b="0" i="1" smtClean="0">
                            <a:latin typeface="Cambria Math"/>
                          </a:rPr>
                          <m:t>5</m:t>
                        </m:r>
                      </m:den>
                    </m:f>
                  </m:oMath>
                </a14:m>
                <a:r>
                  <a:rPr lang="en-US" sz="8800" dirty="0" smtClean="0"/>
                  <a:t>(15x – 30)</a:t>
                </a:r>
                <a:endParaRPr lang="en-US" sz="8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3774"/>
                </a:stretch>
              </a:blipFill>
            </p:spPr>
            <p:txBody>
              <a:bodyPr/>
              <a:lstStyle/>
              <a:p>
                <a:r>
                  <a:rPr lang="en-US">
                    <a:noFill/>
                  </a:rPr>
                  <a:t> </a:t>
                </a:r>
              </a:p>
            </p:txBody>
          </p:sp>
        </mc:Fallback>
      </mc:AlternateContent>
      <p:sp>
        <p:nvSpPr>
          <p:cNvPr id="4" name="Right Arrow 3">
            <a:hlinkClick r:id="rId3"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86476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1.8 $400 ANSWER</a:t>
            </a:r>
            <a:endParaRPr lang="en-US" dirty="0"/>
          </a:p>
        </p:txBody>
      </p:sp>
      <p:sp>
        <p:nvSpPr>
          <p:cNvPr id="3" name="Content Placeholder 2"/>
          <p:cNvSpPr>
            <a:spLocks noGrp="1"/>
          </p:cNvSpPr>
          <p:nvPr>
            <p:ph idx="1"/>
          </p:nvPr>
        </p:nvSpPr>
        <p:spPr>
          <a:xfrm>
            <a:off x="381000" y="1600200"/>
            <a:ext cx="8229600" cy="4525963"/>
          </a:xfrm>
        </p:spPr>
        <p:txBody>
          <a:bodyPr/>
          <a:lstStyle/>
          <a:p>
            <a:pPr marL="0" indent="0" algn="ctr">
              <a:buNone/>
            </a:pPr>
            <a:r>
              <a:rPr lang="en-US" sz="2000" dirty="0"/>
              <a:t>Name the properties illustrated: </a:t>
            </a:r>
          </a:p>
          <a:p>
            <a:pPr marL="514350" indent="-514350" algn="ctr">
              <a:buAutoNum type="alphaUcPeriod"/>
            </a:pPr>
            <a:r>
              <a:rPr lang="en-US" dirty="0"/>
              <a:t>    17(1) = 17</a:t>
            </a:r>
          </a:p>
          <a:p>
            <a:pPr marL="514350" indent="-514350" algn="ctr">
              <a:buAutoNum type="alphaUcPeriod"/>
            </a:pPr>
            <a:r>
              <a:rPr lang="en-US" dirty="0"/>
              <a:t>   (5</a:t>
            </a:r>
            <a:r>
              <a:rPr lang="en-US" dirty="0">
                <a:latin typeface="Cambria Math"/>
                <a:ea typeface="Cambria Math"/>
              </a:rPr>
              <a:t>⋅6)⋅7 = (5⋅7)⋅6</a:t>
            </a:r>
            <a:endParaRPr lang="en-US" dirty="0"/>
          </a:p>
          <a:p>
            <a:pPr marL="0" indent="0">
              <a:buNone/>
            </a:pPr>
            <a:r>
              <a:rPr lang="en-US" b="1" dirty="0" smtClean="0">
                <a:solidFill>
                  <a:srgbClr val="FF0000"/>
                </a:solidFill>
              </a:rPr>
              <a:t>A.  </a:t>
            </a:r>
            <a:r>
              <a:rPr lang="en-US" sz="4000" b="1" dirty="0" smtClean="0">
                <a:solidFill>
                  <a:srgbClr val="FF0000"/>
                </a:solidFill>
              </a:rPr>
              <a:t>Identity property of multiplication</a:t>
            </a:r>
          </a:p>
          <a:p>
            <a:pPr marL="0" indent="0">
              <a:buNone/>
            </a:pPr>
            <a:r>
              <a:rPr lang="en-US" sz="3600" b="1" dirty="0" smtClean="0">
                <a:solidFill>
                  <a:srgbClr val="FF0000"/>
                </a:solidFill>
              </a:rPr>
              <a:t>B.  Commutative property of multiplication</a:t>
            </a:r>
            <a:endParaRPr lang="en-US" sz="3600" b="1" dirty="0">
              <a:solidFill>
                <a:srgbClr val="FF0000"/>
              </a:solidFill>
            </a:endParaRPr>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319276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1.8 $500 ANSWER</a:t>
            </a:r>
            <a:endParaRPr lang="en-US" dirty="0"/>
          </a:p>
        </p:txBody>
      </p:sp>
      <p:sp>
        <p:nvSpPr>
          <p:cNvPr id="3" name="Content Placeholder 2"/>
          <p:cNvSpPr>
            <a:spLocks noGrp="1"/>
          </p:cNvSpPr>
          <p:nvPr>
            <p:ph idx="1"/>
          </p:nvPr>
        </p:nvSpPr>
        <p:spPr/>
        <p:txBody>
          <a:bodyPr/>
          <a:lstStyle/>
          <a:p>
            <a:pPr marL="0" indent="0" algn="ctr">
              <a:buNone/>
            </a:pPr>
            <a:r>
              <a:rPr lang="en-US" sz="2400" dirty="0"/>
              <a:t>Name the properties illustrated:</a:t>
            </a:r>
          </a:p>
          <a:p>
            <a:pPr marL="514350" indent="-514350" algn="ctr">
              <a:buAutoNum type="alphaUcPeriod"/>
            </a:pPr>
            <a:r>
              <a:rPr lang="en-US" dirty="0"/>
              <a:t>  6(3x – 8) = 6(3x) – 6(8)</a:t>
            </a:r>
          </a:p>
          <a:p>
            <a:pPr marL="514350" indent="-514350" algn="ctr">
              <a:buFont typeface="Arial" panose="020B0604020202020204" pitchFamily="34" charset="0"/>
              <a:buAutoNum type="alphaUcPeriod"/>
            </a:pPr>
            <a:r>
              <a:rPr lang="en-US" dirty="0"/>
              <a:t>  (5</a:t>
            </a:r>
            <a:r>
              <a:rPr lang="en-US" dirty="0">
                <a:latin typeface="Cambria Math"/>
                <a:ea typeface="Cambria Math"/>
              </a:rPr>
              <a:t>⋅6)⋅7 = </a:t>
            </a:r>
            <a:r>
              <a:rPr lang="en-US" dirty="0" smtClean="0">
                <a:latin typeface="Cambria Math"/>
                <a:ea typeface="Cambria Math"/>
              </a:rPr>
              <a:t>5⋅(6⋅7)</a:t>
            </a:r>
            <a:endParaRPr lang="en-US" dirty="0"/>
          </a:p>
          <a:p>
            <a:pPr marL="0" indent="0">
              <a:buNone/>
            </a:pPr>
            <a:r>
              <a:rPr lang="en-US" sz="4400" b="1" dirty="0" smtClean="0">
                <a:solidFill>
                  <a:srgbClr val="FF0000"/>
                </a:solidFill>
              </a:rPr>
              <a:t>A.  Distributive Property</a:t>
            </a:r>
          </a:p>
          <a:p>
            <a:pPr marL="0" indent="0">
              <a:buNone/>
            </a:pPr>
            <a:r>
              <a:rPr lang="en-US" sz="4400" b="1" dirty="0" smtClean="0">
                <a:solidFill>
                  <a:srgbClr val="FF0000"/>
                </a:solidFill>
              </a:rPr>
              <a:t>B.  Associative property of multiplication</a:t>
            </a:r>
            <a:endParaRPr lang="en-US" sz="4400" b="1" dirty="0">
              <a:solidFill>
                <a:srgbClr val="FF0000"/>
              </a:solidFill>
            </a:endParaRPr>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42467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2.4 $100 ANSWER</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5x – x + </a:t>
            </a:r>
            <a:r>
              <a:rPr lang="en-US" sz="3600" dirty="0" smtClean="0"/>
              <a:t>8 = 32</a:t>
            </a:r>
          </a:p>
          <a:p>
            <a:pPr marL="0" indent="0">
              <a:buNone/>
            </a:pPr>
            <a:r>
              <a:rPr lang="en-US" sz="3600" dirty="0" smtClean="0"/>
              <a:t>4x + 8 = 32        	simplify</a:t>
            </a:r>
          </a:p>
          <a:p>
            <a:pPr marL="0" indent="0">
              <a:buNone/>
            </a:pPr>
            <a:r>
              <a:rPr lang="en-US" sz="3600" dirty="0" smtClean="0"/>
              <a:t>4x = 24       		subtract 8 from both sides</a:t>
            </a:r>
          </a:p>
          <a:p>
            <a:pPr marL="0" indent="0">
              <a:buNone/>
            </a:pPr>
            <a:r>
              <a:rPr lang="en-US" sz="3600" b="1" dirty="0" smtClean="0">
                <a:solidFill>
                  <a:srgbClr val="FF0000"/>
                </a:solidFill>
              </a:rPr>
              <a:t>x = 6	</a:t>
            </a:r>
            <a:r>
              <a:rPr lang="en-US" sz="3600" dirty="0" smtClean="0"/>
              <a:t>		         divide both sides by 4</a:t>
            </a:r>
            <a:endParaRPr lang="en-US" sz="3600" dirty="0"/>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798730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2.4 $200 ANSWER</a:t>
            </a:r>
            <a:endParaRPr lang="en-US" dirty="0"/>
          </a:p>
        </p:txBody>
      </p:sp>
      <p:sp>
        <p:nvSpPr>
          <p:cNvPr id="3" name="Content Placeholder 2"/>
          <p:cNvSpPr>
            <a:spLocks noGrp="1"/>
          </p:cNvSpPr>
          <p:nvPr>
            <p:ph idx="1"/>
          </p:nvPr>
        </p:nvSpPr>
        <p:spPr/>
        <p:txBody>
          <a:bodyPr/>
          <a:lstStyle/>
          <a:p>
            <a:pPr marL="0" indent="0">
              <a:buNone/>
            </a:pPr>
            <a:r>
              <a:rPr lang="en-US" dirty="0"/>
              <a:t>4(x + 3) = 4x – 12 </a:t>
            </a:r>
          </a:p>
          <a:p>
            <a:pPr marL="0" indent="0">
              <a:buNone/>
            </a:pPr>
            <a:r>
              <a:rPr lang="en-US" dirty="0" smtClean="0"/>
              <a:t>4x + 12 = 4x – 12    use distributive property</a:t>
            </a:r>
          </a:p>
          <a:p>
            <a:pPr marL="0" indent="0">
              <a:buNone/>
            </a:pPr>
            <a:r>
              <a:rPr lang="en-US" dirty="0" smtClean="0"/>
              <a:t>12 = -12		subtract 4x from both sides</a:t>
            </a:r>
          </a:p>
          <a:p>
            <a:pPr marL="0" indent="0">
              <a:buNone/>
            </a:pPr>
            <a:r>
              <a:rPr lang="en-US" b="1" dirty="0" smtClean="0">
                <a:solidFill>
                  <a:srgbClr val="FF0000"/>
                </a:solidFill>
              </a:rPr>
              <a:t>No solution             </a:t>
            </a:r>
            <a:r>
              <a:rPr lang="en-US" dirty="0" smtClean="0"/>
              <a:t>12 can never equal -12</a:t>
            </a:r>
            <a:endParaRPr lang="en-US" dirty="0"/>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256807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2.4 $300 ANSWER</a:t>
            </a:r>
            <a:endParaRPr lang="en-US" dirty="0"/>
          </a:p>
        </p:txBody>
      </p:sp>
      <p:sp>
        <p:nvSpPr>
          <p:cNvPr id="3" name="Content Placeholder 2"/>
          <p:cNvSpPr>
            <a:spLocks noGrp="1"/>
          </p:cNvSpPr>
          <p:nvPr>
            <p:ph idx="1"/>
          </p:nvPr>
        </p:nvSpPr>
        <p:spPr>
          <a:xfrm>
            <a:off x="381000" y="1600200"/>
            <a:ext cx="8229600" cy="4525963"/>
          </a:xfrm>
        </p:spPr>
        <p:txBody>
          <a:bodyPr/>
          <a:lstStyle/>
          <a:p>
            <a:pPr marL="0" indent="0">
              <a:buNone/>
            </a:pPr>
            <a:r>
              <a:rPr lang="en-US" dirty="0"/>
              <a:t>9x – 14 = 3x + x – 2x </a:t>
            </a:r>
          </a:p>
          <a:p>
            <a:pPr marL="0" indent="0">
              <a:buNone/>
            </a:pPr>
            <a:r>
              <a:rPr lang="en-US" dirty="0" smtClean="0"/>
              <a:t>9x – 14 = 2x		simplify terms on right</a:t>
            </a:r>
          </a:p>
          <a:p>
            <a:pPr marL="0" indent="0">
              <a:buNone/>
            </a:pPr>
            <a:r>
              <a:rPr lang="en-US" dirty="0" smtClean="0"/>
              <a:t>-14 = -7x		subtract 9x from both sides</a:t>
            </a:r>
          </a:p>
          <a:p>
            <a:pPr marL="0" indent="0">
              <a:buNone/>
            </a:pPr>
            <a:r>
              <a:rPr lang="en-US" b="1" dirty="0" smtClean="0">
                <a:solidFill>
                  <a:srgbClr val="FF0000"/>
                </a:solidFill>
              </a:rPr>
              <a:t>2 = x			 </a:t>
            </a:r>
            <a:r>
              <a:rPr lang="en-US" dirty="0" smtClean="0"/>
              <a:t>divide both sides by -7</a:t>
            </a:r>
            <a:endParaRPr lang="en-US" b="1" dirty="0">
              <a:solidFill>
                <a:srgbClr val="FF0000"/>
              </a:solidFill>
            </a:endParaRPr>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589701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2.4 $400 ANSWER</a:t>
            </a:r>
            <a:endParaRPr lang="en-US" dirty="0"/>
          </a:p>
        </p:txBody>
      </p:sp>
      <p:sp>
        <p:nvSpPr>
          <p:cNvPr id="3" name="Content Placeholder 2"/>
          <p:cNvSpPr>
            <a:spLocks noGrp="1"/>
          </p:cNvSpPr>
          <p:nvPr>
            <p:ph idx="1"/>
          </p:nvPr>
        </p:nvSpPr>
        <p:spPr/>
        <p:txBody>
          <a:bodyPr/>
          <a:lstStyle/>
          <a:p>
            <a:pPr marL="0" indent="0">
              <a:buNone/>
            </a:pPr>
            <a:r>
              <a:rPr lang="en-US" dirty="0"/>
              <a:t>Tutoring Tommy offers a service where he charges $0.25 per problem he helps you with, plus a $2.75 materials fee for each session.  If George paid Tommy $6.00, for how many problems did he get help?</a:t>
            </a:r>
          </a:p>
          <a:p>
            <a:pPr marL="514350" indent="-514350">
              <a:buAutoNum type="alphaUcPeriod"/>
            </a:pPr>
            <a:r>
              <a:rPr lang="en-US" dirty="0"/>
              <a:t>Equation</a:t>
            </a:r>
            <a:r>
              <a:rPr lang="en-US" dirty="0" smtClean="0"/>
              <a:t>: </a:t>
            </a:r>
            <a:r>
              <a:rPr lang="en-US" b="1" dirty="0" smtClean="0">
                <a:solidFill>
                  <a:srgbClr val="FF0000"/>
                </a:solidFill>
              </a:rPr>
              <a:t>y = 2.75 + 0.25x; 6 = 2.75 + 0.25x</a:t>
            </a:r>
            <a:endParaRPr lang="en-US" dirty="0"/>
          </a:p>
          <a:p>
            <a:pPr marL="514350" indent="-514350">
              <a:buAutoNum type="alphaUcPeriod"/>
            </a:pPr>
            <a:r>
              <a:rPr lang="en-US" dirty="0"/>
              <a:t>Solution</a:t>
            </a:r>
            <a:r>
              <a:rPr lang="en-US" dirty="0" smtClean="0"/>
              <a:t>:  </a:t>
            </a:r>
            <a:r>
              <a:rPr lang="en-US" b="1" dirty="0" smtClean="0">
                <a:solidFill>
                  <a:srgbClr val="FF0000"/>
                </a:solidFill>
              </a:rPr>
              <a:t>x = 13</a:t>
            </a:r>
            <a:endParaRPr lang="en-US" b="1" dirty="0">
              <a:solidFill>
                <a:srgbClr val="FF0000"/>
              </a:solidFill>
            </a:endParaRPr>
          </a:p>
          <a:p>
            <a:pPr marL="0" indent="0">
              <a:buNone/>
            </a:pPr>
            <a:endParaRPr lang="en-US" dirty="0"/>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986380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2.4 $500 ANSWER</a:t>
            </a:r>
            <a:endParaRPr lang="en-US" dirty="0"/>
          </a:p>
        </p:txBody>
      </p:sp>
      <p:sp>
        <p:nvSpPr>
          <p:cNvPr id="3" name="Content Placeholder 2"/>
          <p:cNvSpPr>
            <a:spLocks noGrp="1"/>
          </p:cNvSpPr>
          <p:nvPr>
            <p:ph idx="1"/>
          </p:nvPr>
        </p:nvSpPr>
        <p:spPr/>
        <p:txBody>
          <a:bodyPr/>
          <a:lstStyle/>
          <a:p>
            <a:pPr marL="0" indent="0">
              <a:buNone/>
            </a:pPr>
            <a:r>
              <a:rPr lang="en-US" dirty="0"/>
              <a:t>Catering by Cayla charges $2.25 per cupcake plus a $10 fee for the delivery.  If Ashley spends $93.25, how many cupcakes did she buy?</a:t>
            </a:r>
          </a:p>
          <a:p>
            <a:pPr marL="514350" indent="-514350">
              <a:buAutoNum type="alphaUcPeriod"/>
            </a:pPr>
            <a:r>
              <a:rPr lang="en-US" dirty="0"/>
              <a:t>Equation</a:t>
            </a:r>
            <a:r>
              <a:rPr lang="en-US" dirty="0" smtClean="0"/>
              <a:t>: </a:t>
            </a:r>
            <a:r>
              <a:rPr lang="en-US" b="1" dirty="0" smtClean="0">
                <a:solidFill>
                  <a:srgbClr val="FF0000"/>
                </a:solidFill>
              </a:rPr>
              <a:t>y = 2.25x + 10; 93.25 = 2.25x + 10</a:t>
            </a:r>
            <a:endParaRPr lang="en-US" b="1" dirty="0">
              <a:solidFill>
                <a:srgbClr val="FF0000"/>
              </a:solidFill>
            </a:endParaRPr>
          </a:p>
          <a:p>
            <a:pPr marL="514350" indent="-514350">
              <a:buAutoNum type="alphaUcPeriod"/>
            </a:pPr>
            <a:r>
              <a:rPr lang="en-US" dirty="0"/>
              <a:t>Solution</a:t>
            </a:r>
            <a:r>
              <a:rPr lang="en-US" dirty="0" smtClean="0"/>
              <a:t>: </a:t>
            </a:r>
            <a:r>
              <a:rPr lang="en-US" b="1" dirty="0" smtClean="0">
                <a:solidFill>
                  <a:srgbClr val="FF0000"/>
                </a:solidFill>
              </a:rPr>
              <a:t>x = 37</a:t>
            </a:r>
            <a:endParaRPr lang="en-US" b="1" dirty="0">
              <a:solidFill>
                <a:srgbClr val="FF0000"/>
              </a:solidFill>
            </a:endParaRPr>
          </a:p>
          <a:p>
            <a:pPr marL="0" indent="0">
              <a:buNone/>
            </a:pPr>
            <a:endParaRPr lang="en-US" dirty="0"/>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085108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2.5 $100 ANSWER</a:t>
            </a:r>
            <a:endParaRPr lang="en-US" dirty="0"/>
          </a:p>
        </p:txBody>
      </p:sp>
      <p:sp>
        <p:nvSpPr>
          <p:cNvPr id="3" name="Content Placeholder 2"/>
          <p:cNvSpPr>
            <a:spLocks noGrp="1"/>
          </p:cNvSpPr>
          <p:nvPr>
            <p:ph idx="1"/>
          </p:nvPr>
        </p:nvSpPr>
        <p:spPr/>
        <p:txBody>
          <a:bodyPr/>
          <a:lstStyle/>
          <a:p>
            <a:pPr marL="0" indent="0">
              <a:buNone/>
            </a:pPr>
            <a:r>
              <a:rPr lang="en-US" dirty="0"/>
              <a:t>The sum of 3 consecutive integers is -51.  </a:t>
            </a:r>
          </a:p>
          <a:p>
            <a:pPr marL="514350" indent="-514350">
              <a:buAutoNum type="alphaUcPeriod"/>
            </a:pPr>
            <a:r>
              <a:rPr lang="en-US" dirty="0"/>
              <a:t>Write an equation to model this </a:t>
            </a:r>
            <a:r>
              <a:rPr lang="en-US" dirty="0" smtClean="0"/>
              <a:t>situation</a:t>
            </a:r>
          </a:p>
          <a:p>
            <a:pPr marL="0" indent="0">
              <a:buNone/>
            </a:pPr>
            <a:r>
              <a:rPr lang="en-US" sz="4000" b="1" dirty="0">
                <a:solidFill>
                  <a:srgbClr val="FF0000"/>
                </a:solidFill>
              </a:rPr>
              <a:t>x</a:t>
            </a:r>
            <a:r>
              <a:rPr lang="en-US" sz="4000" b="1" dirty="0" smtClean="0">
                <a:solidFill>
                  <a:srgbClr val="FF0000"/>
                </a:solidFill>
              </a:rPr>
              <a:t> + (x + 1) + (x + 2) = -51</a:t>
            </a:r>
          </a:p>
          <a:p>
            <a:pPr marL="0" indent="0">
              <a:buNone/>
            </a:pPr>
            <a:r>
              <a:rPr lang="en-US" sz="4000" b="1" dirty="0" smtClean="0">
                <a:solidFill>
                  <a:srgbClr val="FF0000"/>
                </a:solidFill>
              </a:rPr>
              <a:t>3x + 3 = -51</a:t>
            </a:r>
            <a:endParaRPr lang="en-US" sz="4000" b="1" dirty="0">
              <a:solidFill>
                <a:srgbClr val="FF0000"/>
              </a:solidFill>
            </a:endParaRPr>
          </a:p>
          <a:p>
            <a:pPr marL="0" indent="0">
              <a:buNone/>
            </a:pPr>
            <a:r>
              <a:rPr lang="en-US" dirty="0" smtClean="0"/>
              <a:t>B.  What </a:t>
            </a:r>
            <a:r>
              <a:rPr lang="en-US" dirty="0"/>
              <a:t>are the three integers</a:t>
            </a:r>
            <a:r>
              <a:rPr lang="en-US" dirty="0" smtClean="0"/>
              <a:t>?</a:t>
            </a:r>
          </a:p>
          <a:p>
            <a:pPr marL="0" indent="0">
              <a:buNone/>
            </a:pPr>
            <a:r>
              <a:rPr lang="en-US" sz="4000" b="1" dirty="0" smtClean="0">
                <a:solidFill>
                  <a:srgbClr val="FF0000"/>
                </a:solidFill>
              </a:rPr>
              <a:t>-18, -17, -16</a:t>
            </a:r>
            <a:endParaRPr lang="en-US" sz="4000" b="1" dirty="0">
              <a:solidFill>
                <a:srgbClr val="FF0000"/>
              </a:solidFill>
            </a:endParaRPr>
          </a:p>
          <a:p>
            <a:pPr marL="0" indent="0">
              <a:buNone/>
            </a:pPr>
            <a:endParaRPr lang="en-US" dirty="0"/>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917316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2.5 $200 ANSWER</a:t>
            </a:r>
            <a:endParaRPr lang="en-US" dirty="0"/>
          </a:p>
        </p:txBody>
      </p:sp>
      <p:sp>
        <p:nvSpPr>
          <p:cNvPr id="3" name="Content Placeholder 2"/>
          <p:cNvSpPr>
            <a:spLocks noGrp="1"/>
          </p:cNvSpPr>
          <p:nvPr>
            <p:ph idx="1"/>
          </p:nvPr>
        </p:nvSpPr>
        <p:spPr/>
        <p:txBody>
          <a:bodyPr/>
          <a:lstStyle/>
          <a:p>
            <a:pPr marL="0" indent="0">
              <a:buNone/>
            </a:pPr>
            <a:r>
              <a:rPr lang="en-US" dirty="0"/>
              <a:t>The sum of four consecutive even integers is 364.</a:t>
            </a:r>
          </a:p>
          <a:p>
            <a:pPr marL="514350" indent="-514350">
              <a:buAutoNum type="alphaUcPeriod"/>
            </a:pPr>
            <a:r>
              <a:rPr lang="en-US" dirty="0"/>
              <a:t>Write an equation to model this </a:t>
            </a:r>
            <a:r>
              <a:rPr lang="en-US" dirty="0" smtClean="0"/>
              <a:t>situation</a:t>
            </a:r>
          </a:p>
          <a:p>
            <a:pPr marL="0" indent="0">
              <a:buNone/>
            </a:pPr>
            <a:r>
              <a:rPr lang="en-US" sz="3600" b="1" dirty="0" smtClean="0">
                <a:solidFill>
                  <a:srgbClr val="FF0000"/>
                </a:solidFill>
              </a:rPr>
              <a:t>x + (x + 2) + (x + 4) + (x + 6) = 364</a:t>
            </a:r>
          </a:p>
          <a:p>
            <a:pPr marL="0" indent="0">
              <a:buNone/>
            </a:pPr>
            <a:r>
              <a:rPr lang="en-US" sz="3600" b="1" dirty="0" smtClean="0">
                <a:solidFill>
                  <a:srgbClr val="FF0000"/>
                </a:solidFill>
              </a:rPr>
              <a:t>4x + 12 = 364</a:t>
            </a:r>
            <a:endParaRPr lang="en-US" sz="3600" b="1" dirty="0">
              <a:solidFill>
                <a:srgbClr val="FF0000"/>
              </a:solidFill>
            </a:endParaRPr>
          </a:p>
          <a:p>
            <a:pPr marL="514350" indent="-514350">
              <a:buAutoNum type="alphaUcPeriod" startAt="2"/>
            </a:pPr>
            <a:r>
              <a:rPr lang="en-US" dirty="0" smtClean="0"/>
              <a:t>What </a:t>
            </a:r>
            <a:r>
              <a:rPr lang="en-US" dirty="0"/>
              <a:t>are the four even integers</a:t>
            </a:r>
            <a:r>
              <a:rPr lang="en-US" dirty="0" smtClean="0"/>
              <a:t>?</a:t>
            </a:r>
          </a:p>
          <a:p>
            <a:pPr marL="0" indent="0">
              <a:buNone/>
            </a:pPr>
            <a:r>
              <a:rPr lang="en-US" sz="4000" b="1" dirty="0" smtClean="0">
                <a:solidFill>
                  <a:srgbClr val="FF0000"/>
                </a:solidFill>
              </a:rPr>
              <a:t>88, 90, 92, 94</a:t>
            </a:r>
            <a:endParaRPr lang="en-US" sz="4000" b="1" dirty="0">
              <a:solidFill>
                <a:srgbClr val="FF0000"/>
              </a:solidFill>
            </a:endParaRPr>
          </a:p>
          <a:p>
            <a:pPr marL="0" indent="0">
              <a:buNone/>
            </a:pPr>
            <a:endParaRPr lang="en-US" dirty="0"/>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240646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2.5 $300 ANSWER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400" dirty="0"/>
              <a:t>The length of a garden is 10 more than twice the width.  The perimeter of the garden is </a:t>
            </a:r>
            <a:r>
              <a:rPr lang="en-US" sz="2400" dirty="0" smtClean="0"/>
              <a:t>56 </a:t>
            </a:r>
            <a:r>
              <a:rPr lang="en-US" sz="2400" dirty="0"/>
              <a:t>feet.  </a:t>
            </a:r>
          </a:p>
          <a:p>
            <a:pPr marL="514350" indent="-514350">
              <a:buAutoNum type="alphaUcPeriod"/>
            </a:pPr>
            <a:r>
              <a:rPr lang="en-US" sz="2400" dirty="0"/>
              <a:t>Write an equation to model this </a:t>
            </a:r>
            <a:r>
              <a:rPr lang="en-US" sz="2400" dirty="0" smtClean="0"/>
              <a:t>situation</a:t>
            </a:r>
          </a:p>
          <a:p>
            <a:pPr marL="0" indent="0">
              <a:buNone/>
            </a:pPr>
            <a:r>
              <a:rPr lang="en-US" b="1" dirty="0" smtClean="0">
                <a:solidFill>
                  <a:srgbClr val="FF0000"/>
                </a:solidFill>
              </a:rPr>
              <a:t>L = 10 + 2w</a:t>
            </a:r>
          </a:p>
          <a:p>
            <a:pPr marL="0" indent="0">
              <a:buNone/>
            </a:pPr>
            <a:r>
              <a:rPr lang="en-US" b="1" dirty="0" smtClean="0">
                <a:solidFill>
                  <a:srgbClr val="FF0000"/>
                </a:solidFill>
              </a:rPr>
              <a:t>W = w</a:t>
            </a:r>
          </a:p>
          <a:p>
            <a:pPr marL="0" indent="0">
              <a:buNone/>
            </a:pPr>
            <a:r>
              <a:rPr lang="en-US" b="1" dirty="0" smtClean="0">
                <a:solidFill>
                  <a:srgbClr val="FF0000"/>
                </a:solidFill>
              </a:rPr>
              <a:t>2(10 + 2w) + 2(w) = 56</a:t>
            </a:r>
          </a:p>
          <a:p>
            <a:pPr marL="0" indent="0">
              <a:buNone/>
            </a:pPr>
            <a:r>
              <a:rPr lang="en-US" b="1" dirty="0" smtClean="0">
                <a:solidFill>
                  <a:srgbClr val="FF0000"/>
                </a:solidFill>
              </a:rPr>
              <a:t>6w + 20 = 56</a:t>
            </a:r>
            <a:endParaRPr lang="en-US" b="1" dirty="0">
              <a:solidFill>
                <a:srgbClr val="FF0000"/>
              </a:solidFill>
            </a:endParaRPr>
          </a:p>
          <a:p>
            <a:pPr marL="457200" indent="-457200">
              <a:buAutoNum type="alphaUcPeriod" startAt="2"/>
            </a:pPr>
            <a:r>
              <a:rPr lang="en-US" sz="2400" dirty="0" smtClean="0"/>
              <a:t>Find </a:t>
            </a:r>
            <a:r>
              <a:rPr lang="en-US" sz="2400" dirty="0"/>
              <a:t>the length and the </a:t>
            </a:r>
            <a:r>
              <a:rPr lang="en-US" sz="2400" dirty="0" smtClean="0"/>
              <a:t>width</a:t>
            </a:r>
          </a:p>
          <a:p>
            <a:pPr marL="0" indent="0">
              <a:buNone/>
            </a:pPr>
            <a:r>
              <a:rPr lang="en-US" sz="2800" b="1" dirty="0" smtClean="0">
                <a:solidFill>
                  <a:srgbClr val="FF0000"/>
                </a:solidFill>
              </a:rPr>
              <a:t>L = 22 feet W = 6 feet</a:t>
            </a:r>
            <a:endParaRPr lang="en-US" sz="2800" b="1" dirty="0">
              <a:solidFill>
                <a:srgbClr val="FF0000"/>
              </a:solidFill>
            </a:endParaRPr>
          </a:p>
          <a:p>
            <a:pPr marL="0" indent="0">
              <a:buNone/>
            </a:pPr>
            <a:endParaRPr lang="en-US" dirty="0"/>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03151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1.7 $400</a:t>
            </a:r>
            <a:endParaRPr lang="en-US" dirty="0"/>
          </a:p>
        </p:txBody>
      </p:sp>
      <p:sp>
        <p:nvSpPr>
          <p:cNvPr id="3" name="Content Placeholder 2"/>
          <p:cNvSpPr>
            <a:spLocks noGrp="1"/>
          </p:cNvSpPr>
          <p:nvPr>
            <p:ph idx="1"/>
          </p:nvPr>
        </p:nvSpPr>
        <p:spPr/>
        <p:txBody>
          <a:bodyPr/>
          <a:lstStyle/>
          <a:p>
            <a:pPr marL="0" indent="0">
              <a:buNone/>
            </a:pPr>
            <a:r>
              <a:rPr lang="en-US" dirty="0" smtClean="0"/>
              <a:t>Which correctly models the distributive property to simplify:</a:t>
            </a:r>
          </a:p>
          <a:p>
            <a:pPr marL="0" indent="0" algn="ctr">
              <a:buNone/>
            </a:pPr>
            <a:r>
              <a:rPr lang="en-US" sz="3600" b="1" dirty="0" smtClean="0"/>
              <a:t>7(91)</a:t>
            </a:r>
          </a:p>
          <a:p>
            <a:pPr marL="514350" indent="-514350">
              <a:buAutoNum type="alphaUcPeriod"/>
            </a:pPr>
            <a:r>
              <a:rPr lang="en-US" dirty="0" smtClean="0"/>
              <a:t>7(94 – 3) = 658 – 21 = 637</a:t>
            </a:r>
          </a:p>
          <a:p>
            <a:pPr marL="514350" indent="-514350">
              <a:buAutoNum type="alphaUcPeriod"/>
            </a:pPr>
            <a:r>
              <a:rPr lang="en-US" dirty="0" smtClean="0"/>
              <a:t>7(90 – 1) = 630 – 7 = 623</a:t>
            </a:r>
          </a:p>
          <a:p>
            <a:pPr marL="514350" indent="-514350">
              <a:buAutoNum type="alphaUcPeriod"/>
            </a:pPr>
            <a:r>
              <a:rPr lang="en-US" dirty="0" smtClean="0"/>
              <a:t>7(90 + 1) = 630 + 7 = 637</a:t>
            </a:r>
          </a:p>
          <a:p>
            <a:pPr marL="514350" indent="-514350">
              <a:buAutoNum type="alphaUcPeriod"/>
            </a:pPr>
            <a:r>
              <a:rPr lang="en-US" dirty="0" smtClean="0"/>
              <a:t>7(89 + 2) = 623 + 14 = 637</a:t>
            </a:r>
          </a:p>
          <a:p>
            <a:pPr marL="514350" indent="-514350">
              <a:buAutoNum type="alphaUcPeriod"/>
            </a:pPr>
            <a:endParaRPr lang="en-US" dirty="0" smtClean="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62186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2.5 $400 ANSWER</a:t>
            </a:r>
            <a:endParaRPr lang="en-US" dirty="0"/>
          </a:p>
        </p:txBody>
      </p:sp>
      <p:sp>
        <p:nvSpPr>
          <p:cNvPr id="3" name="Content Placeholder 2"/>
          <p:cNvSpPr>
            <a:spLocks noGrp="1"/>
          </p:cNvSpPr>
          <p:nvPr>
            <p:ph idx="1"/>
          </p:nvPr>
        </p:nvSpPr>
        <p:spPr/>
        <p:txBody>
          <a:bodyPr/>
          <a:lstStyle/>
          <a:p>
            <a:pPr marL="0" indent="0">
              <a:buNone/>
            </a:pPr>
            <a:r>
              <a:rPr lang="en-US" sz="1800" dirty="0"/>
              <a:t>Michael and Jacob are at Subway.  Michael walks north on Van Dyke at 3 mph.  Jacob walks south on Van Dyke at 3.4 mph.  When will they be 12 miles apart</a:t>
            </a:r>
            <a:r>
              <a:rPr lang="en-US" sz="1800" dirty="0" smtClean="0"/>
              <a:t>?</a:t>
            </a:r>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1800" dirty="0" smtClean="0"/>
              <a:t>Opposite direction: Michael + Jacob = total distance</a:t>
            </a:r>
          </a:p>
          <a:p>
            <a:pPr marL="0" indent="0">
              <a:buNone/>
            </a:pPr>
            <a:r>
              <a:rPr lang="en-US" sz="2800" dirty="0" smtClean="0"/>
              <a:t>3x + 3.4x = 12</a:t>
            </a:r>
          </a:p>
          <a:p>
            <a:pPr marL="0" indent="0">
              <a:buNone/>
            </a:pPr>
            <a:r>
              <a:rPr lang="en-US" sz="2800" dirty="0" smtClean="0"/>
              <a:t>6.4x = 12</a:t>
            </a:r>
          </a:p>
          <a:p>
            <a:pPr marL="0" indent="0">
              <a:buNone/>
            </a:pPr>
            <a:r>
              <a:rPr lang="en-US" sz="2800" b="1" dirty="0">
                <a:solidFill>
                  <a:srgbClr val="FF0000"/>
                </a:solidFill>
              </a:rPr>
              <a:t>x</a:t>
            </a:r>
            <a:r>
              <a:rPr lang="en-US" sz="2800" b="1" dirty="0" smtClean="0">
                <a:solidFill>
                  <a:srgbClr val="FF0000"/>
                </a:solidFill>
              </a:rPr>
              <a:t> = 1.875 hours or 1 hour 52.5 minutes</a:t>
            </a:r>
            <a:endParaRPr lang="en-US" sz="2800" b="1" dirty="0">
              <a:solidFill>
                <a:srgbClr val="FF0000"/>
              </a:solidFill>
            </a:endParaRP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40922213"/>
              </p:ext>
            </p:extLst>
          </p:nvPr>
        </p:nvGraphicFramePr>
        <p:xfrm>
          <a:off x="1219200" y="2438400"/>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Rate</a:t>
                      </a:r>
                      <a:endParaRPr lang="en-US" dirty="0"/>
                    </a:p>
                  </a:txBody>
                  <a:tcPr/>
                </a:tc>
                <a:tc>
                  <a:txBody>
                    <a:bodyPr/>
                    <a:lstStyle/>
                    <a:p>
                      <a:r>
                        <a:rPr lang="en-US" dirty="0" smtClean="0"/>
                        <a:t>Time</a:t>
                      </a:r>
                      <a:endParaRPr lang="en-US" dirty="0"/>
                    </a:p>
                  </a:txBody>
                  <a:tcPr/>
                </a:tc>
                <a:tc>
                  <a:txBody>
                    <a:bodyPr/>
                    <a:lstStyle/>
                    <a:p>
                      <a:r>
                        <a:rPr lang="en-US" dirty="0" smtClean="0"/>
                        <a:t>Distance</a:t>
                      </a:r>
                      <a:endParaRPr lang="en-US" dirty="0"/>
                    </a:p>
                  </a:txBody>
                  <a:tcPr/>
                </a:tc>
              </a:tr>
              <a:tr h="370840">
                <a:tc>
                  <a:txBody>
                    <a:bodyPr/>
                    <a:lstStyle/>
                    <a:p>
                      <a:r>
                        <a:rPr lang="en-US" dirty="0" smtClean="0"/>
                        <a:t>Michael</a:t>
                      </a:r>
                      <a:endParaRPr lang="en-US" dirty="0"/>
                    </a:p>
                  </a:txBody>
                  <a:tcPr/>
                </a:tc>
                <a:tc>
                  <a:txBody>
                    <a:bodyPr/>
                    <a:lstStyle/>
                    <a:p>
                      <a:r>
                        <a:rPr lang="en-US" dirty="0" smtClean="0"/>
                        <a:t>3</a:t>
                      </a:r>
                      <a:endParaRPr lang="en-US" dirty="0"/>
                    </a:p>
                  </a:txBody>
                  <a:tcPr/>
                </a:tc>
                <a:tc>
                  <a:txBody>
                    <a:bodyPr/>
                    <a:lstStyle/>
                    <a:p>
                      <a:r>
                        <a:rPr lang="en-US" dirty="0" smtClean="0"/>
                        <a:t>x</a:t>
                      </a:r>
                      <a:endParaRPr lang="en-US" dirty="0"/>
                    </a:p>
                  </a:txBody>
                  <a:tcPr/>
                </a:tc>
                <a:tc>
                  <a:txBody>
                    <a:bodyPr/>
                    <a:lstStyle/>
                    <a:p>
                      <a:r>
                        <a:rPr lang="en-US" dirty="0" smtClean="0"/>
                        <a:t>3x</a:t>
                      </a:r>
                      <a:endParaRPr lang="en-US" dirty="0"/>
                    </a:p>
                  </a:txBody>
                  <a:tcPr/>
                </a:tc>
              </a:tr>
              <a:tr h="370840">
                <a:tc>
                  <a:txBody>
                    <a:bodyPr/>
                    <a:lstStyle/>
                    <a:p>
                      <a:r>
                        <a:rPr lang="en-US" dirty="0" smtClean="0"/>
                        <a:t>Jacob</a:t>
                      </a:r>
                      <a:endParaRPr lang="en-US" dirty="0"/>
                    </a:p>
                  </a:txBody>
                  <a:tcPr/>
                </a:tc>
                <a:tc>
                  <a:txBody>
                    <a:bodyPr/>
                    <a:lstStyle/>
                    <a:p>
                      <a:r>
                        <a:rPr lang="en-US" dirty="0" smtClean="0"/>
                        <a:t>3.4</a:t>
                      </a:r>
                      <a:endParaRPr lang="en-US" dirty="0"/>
                    </a:p>
                  </a:txBody>
                  <a:tcPr/>
                </a:tc>
                <a:tc>
                  <a:txBody>
                    <a:bodyPr/>
                    <a:lstStyle/>
                    <a:p>
                      <a:r>
                        <a:rPr lang="en-US" dirty="0" smtClean="0"/>
                        <a:t>x</a:t>
                      </a:r>
                      <a:endParaRPr lang="en-US" dirty="0"/>
                    </a:p>
                  </a:txBody>
                  <a:tcPr/>
                </a:tc>
                <a:tc>
                  <a:txBody>
                    <a:bodyPr/>
                    <a:lstStyle/>
                    <a:p>
                      <a:r>
                        <a:rPr lang="en-US" dirty="0" smtClean="0"/>
                        <a:t>3.4x</a:t>
                      </a:r>
                      <a:endParaRPr lang="en-US" dirty="0"/>
                    </a:p>
                  </a:txBody>
                  <a:tcPr/>
                </a:tc>
              </a:tr>
            </a:tbl>
          </a:graphicData>
        </a:graphic>
      </p:graphicFrame>
      <p:sp>
        <p:nvSpPr>
          <p:cNvPr id="5" name="U-Turn Arrow 4">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507183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2.5 $500 ANSWER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000" dirty="0"/>
              <a:t>Gabriella and Ashley are shopping at Lakeside Mall.  Gabriella finishes shopping at </a:t>
            </a:r>
            <a:r>
              <a:rPr lang="en-US" sz="2000" dirty="0" smtClean="0"/>
              <a:t>2:30 </a:t>
            </a:r>
            <a:r>
              <a:rPr lang="en-US" sz="2000" dirty="0"/>
              <a:t>and begins to walk home at 3.2 mph.  </a:t>
            </a:r>
            <a:r>
              <a:rPr lang="en-US" sz="2000" dirty="0" smtClean="0"/>
              <a:t>15 minutes later </a:t>
            </a:r>
            <a:r>
              <a:rPr lang="en-US" sz="2000" dirty="0"/>
              <a:t>Ashley realizes she has her cell phone and walks at </a:t>
            </a:r>
            <a:r>
              <a:rPr lang="en-US" sz="2000" dirty="0" smtClean="0"/>
              <a:t>4.2 </a:t>
            </a:r>
            <a:r>
              <a:rPr lang="en-US" sz="2000" dirty="0"/>
              <a:t>mph to catch up to her.  At what time will she catch up with Gabriella</a:t>
            </a:r>
            <a:r>
              <a:rPr lang="en-US" sz="2000" dirty="0" smtClean="0"/>
              <a:t>?</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t>Same direction: distance traveled is the same</a:t>
            </a:r>
          </a:p>
          <a:p>
            <a:pPr marL="0" indent="0">
              <a:buNone/>
            </a:pPr>
            <a:r>
              <a:rPr lang="en-US" sz="2000" dirty="0" smtClean="0"/>
              <a:t>3.2x = 4.2(x – 0.25)</a:t>
            </a:r>
          </a:p>
          <a:p>
            <a:pPr marL="0" indent="0">
              <a:buNone/>
            </a:pPr>
            <a:r>
              <a:rPr lang="en-US" sz="2000" dirty="0" smtClean="0"/>
              <a:t>3.2x = 4.2x – 1.05</a:t>
            </a:r>
          </a:p>
          <a:p>
            <a:pPr marL="0" indent="0">
              <a:buNone/>
            </a:pPr>
            <a:r>
              <a:rPr lang="en-US" sz="2000" dirty="0" smtClean="0"/>
              <a:t>-x = -1.05</a:t>
            </a:r>
          </a:p>
          <a:p>
            <a:pPr marL="0" indent="0">
              <a:buNone/>
            </a:pPr>
            <a:r>
              <a:rPr lang="en-US" sz="2400" b="1" dirty="0" smtClean="0">
                <a:solidFill>
                  <a:srgbClr val="FF0000"/>
                </a:solidFill>
              </a:rPr>
              <a:t>X = 1.05 hours = 1 hour 3 minutes.  3:33</a:t>
            </a:r>
            <a:endParaRPr lang="en-US" sz="2400" b="1" dirty="0">
              <a:solidFill>
                <a:srgbClr val="FF0000"/>
              </a:solidFill>
            </a:endParaRP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1632814"/>
              </p:ext>
            </p:extLst>
          </p:nvPr>
        </p:nvGraphicFramePr>
        <p:xfrm>
          <a:off x="1447800" y="3048000"/>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Rate</a:t>
                      </a:r>
                      <a:endParaRPr lang="en-US" dirty="0"/>
                    </a:p>
                  </a:txBody>
                  <a:tcPr/>
                </a:tc>
                <a:tc>
                  <a:txBody>
                    <a:bodyPr/>
                    <a:lstStyle/>
                    <a:p>
                      <a:r>
                        <a:rPr lang="en-US" dirty="0" smtClean="0"/>
                        <a:t>Time</a:t>
                      </a:r>
                      <a:endParaRPr lang="en-US" dirty="0"/>
                    </a:p>
                  </a:txBody>
                  <a:tcPr/>
                </a:tc>
                <a:tc>
                  <a:txBody>
                    <a:bodyPr/>
                    <a:lstStyle/>
                    <a:p>
                      <a:r>
                        <a:rPr lang="en-US" dirty="0" smtClean="0"/>
                        <a:t>Distance</a:t>
                      </a:r>
                      <a:endParaRPr lang="en-US" dirty="0"/>
                    </a:p>
                  </a:txBody>
                  <a:tcPr/>
                </a:tc>
              </a:tr>
              <a:tr h="370840">
                <a:tc>
                  <a:txBody>
                    <a:bodyPr/>
                    <a:lstStyle/>
                    <a:p>
                      <a:r>
                        <a:rPr lang="en-US" dirty="0" smtClean="0"/>
                        <a:t>Gabriella</a:t>
                      </a:r>
                      <a:endParaRPr lang="en-US" dirty="0"/>
                    </a:p>
                  </a:txBody>
                  <a:tcPr/>
                </a:tc>
                <a:tc>
                  <a:txBody>
                    <a:bodyPr/>
                    <a:lstStyle/>
                    <a:p>
                      <a:r>
                        <a:rPr lang="en-US" dirty="0" smtClean="0"/>
                        <a:t>3.2</a:t>
                      </a:r>
                      <a:endParaRPr lang="en-US" dirty="0"/>
                    </a:p>
                  </a:txBody>
                  <a:tcPr/>
                </a:tc>
                <a:tc>
                  <a:txBody>
                    <a:bodyPr/>
                    <a:lstStyle/>
                    <a:p>
                      <a:r>
                        <a:rPr lang="en-US" dirty="0" smtClean="0"/>
                        <a:t>X</a:t>
                      </a:r>
                      <a:endParaRPr lang="en-US" dirty="0"/>
                    </a:p>
                  </a:txBody>
                  <a:tcPr/>
                </a:tc>
                <a:tc>
                  <a:txBody>
                    <a:bodyPr/>
                    <a:lstStyle/>
                    <a:p>
                      <a:r>
                        <a:rPr lang="en-US" dirty="0" smtClean="0"/>
                        <a:t>3.2x</a:t>
                      </a:r>
                      <a:endParaRPr lang="en-US" dirty="0"/>
                    </a:p>
                  </a:txBody>
                  <a:tcPr/>
                </a:tc>
              </a:tr>
              <a:tr h="370840">
                <a:tc>
                  <a:txBody>
                    <a:bodyPr/>
                    <a:lstStyle/>
                    <a:p>
                      <a:r>
                        <a:rPr lang="en-US" dirty="0" smtClean="0"/>
                        <a:t>Ashley</a:t>
                      </a:r>
                      <a:endParaRPr lang="en-US" dirty="0"/>
                    </a:p>
                  </a:txBody>
                  <a:tcPr/>
                </a:tc>
                <a:tc>
                  <a:txBody>
                    <a:bodyPr/>
                    <a:lstStyle/>
                    <a:p>
                      <a:r>
                        <a:rPr lang="en-US" dirty="0" smtClean="0"/>
                        <a:t>4.2</a:t>
                      </a:r>
                      <a:endParaRPr lang="en-US" dirty="0"/>
                    </a:p>
                  </a:txBody>
                  <a:tcPr/>
                </a:tc>
                <a:tc>
                  <a:txBody>
                    <a:bodyPr/>
                    <a:lstStyle/>
                    <a:p>
                      <a:r>
                        <a:rPr lang="en-US" dirty="0" smtClean="0"/>
                        <a:t>X – 0.25 </a:t>
                      </a:r>
                      <a:endParaRPr lang="en-US" dirty="0"/>
                    </a:p>
                  </a:txBody>
                  <a:tcPr/>
                </a:tc>
                <a:tc>
                  <a:txBody>
                    <a:bodyPr/>
                    <a:lstStyle/>
                    <a:p>
                      <a:r>
                        <a:rPr lang="en-US" dirty="0" smtClean="0"/>
                        <a:t>4.2(x – 0.25)</a:t>
                      </a:r>
                      <a:endParaRPr lang="en-US" dirty="0"/>
                    </a:p>
                  </a:txBody>
                  <a:tcPr/>
                </a:tc>
              </a:tr>
            </a:tbl>
          </a:graphicData>
        </a:graphic>
      </p:graphicFrame>
      <p:sp>
        <p:nvSpPr>
          <p:cNvPr id="5" name="U-Turn Arrow 4">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2193487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2.6 $100 ANSWER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Solve for m:</a:t>
                </a:r>
              </a:p>
              <a:p>
                <a:pPr marL="0" indent="0">
                  <a:buNone/>
                </a:pPr>
                <a:r>
                  <a:rPr lang="en-US" dirty="0"/>
                  <a:t>a</a:t>
                </a:r>
                <a:r>
                  <a:rPr lang="en-US" b="1" dirty="0">
                    <a:solidFill>
                      <a:srgbClr val="FF0000"/>
                    </a:solidFill>
                  </a:rPr>
                  <a:t>m</a:t>
                </a:r>
                <a:r>
                  <a:rPr lang="en-US" dirty="0"/>
                  <a:t> + </a:t>
                </a:r>
                <a:r>
                  <a:rPr lang="en-US" dirty="0" err="1"/>
                  <a:t>bn</a:t>
                </a:r>
                <a:r>
                  <a:rPr lang="en-US" dirty="0"/>
                  <a:t> = p</a:t>
                </a:r>
              </a:p>
              <a:p>
                <a:pPr marL="0" indent="0">
                  <a:buNone/>
                </a:pPr>
                <a:r>
                  <a:rPr lang="en-US" dirty="0" smtClean="0"/>
                  <a:t>a</a:t>
                </a:r>
                <a:r>
                  <a:rPr lang="en-US" b="1" dirty="0" smtClean="0">
                    <a:solidFill>
                      <a:srgbClr val="FF0000"/>
                    </a:solidFill>
                  </a:rPr>
                  <a:t>m</a:t>
                </a:r>
                <a:r>
                  <a:rPr lang="en-US" dirty="0" smtClean="0"/>
                  <a:t> = p – </a:t>
                </a:r>
                <a:r>
                  <a:rPr lang="en-US" dirty="0" err="1" smtClean="0"/>
                  <a:t>bn</a:t>
                </a:r>
                <a:r>
                  <a:rPr lang="en-US" dirty="0" smtClean="0"/>
                  <a:t>         subtract </a:t>
                </a:r>
                <a:r>
                  <a:rPr lang="en-US" dirty="0" err="1" smtClean="0"/>
                  <a:t>bn</a:t>
                </a:r>
                <a:r>
                  <a:rPr lang="en-US" dirty="0" smtClean="0"/>
                  <a:t> from both sides</a:t>
                </a:r>
              </a:p>
              <a:p>
                <a:pPr marL="0" indent="0">
                  <a:buNone/>
                </a:pPr>
                <a:r>
                  <a:rPr lang="en-US" sz="4000" b="1" dirty="0" smtClean="0">
                    <a:solidFill>
                      <a:srgbClr val="FF0000"/>
                    </a:solidFill>
                  </a:rPr>
                  <a:t>m  = </a:t>
                </a:r>
                <a14:m>
                  <m:oMath xmlns:m="http://schemas.openxmlformats.org/officeDocument/2006/math">
                    <m:f>
                      <m:fPr>
                        <m:ctrlPr>
                          <a:rPr lang="en-US" sz="4000" b="1" i="1" smtClean="0">
                            <a:solidFill>
                              <a:srgbClr val="FF0000"/>
                            </a:solidFill>
                            <a:latin typeface="Cambria Math" panose="02040503050406030204" pitchFamily="18" charset="0"/>
                          </a:rPr>
                        </m:ctrlPr>
                      </m:fPr>
                      <m:num>
                        <m:r>
                          <a:rPr lang="en-US" sz="4000" b="1" i="1" smtClean="0">
                            <a:solidFill>
                              <a:srgbClr val="FF0000"/>
                            </a:solidFill>
                            <a:latin typeface="Cambria Math"/>
                          </a:rPr>
                          <m:t>𝒑</m:t>
                        </m:r>
                        <m:r>
                          <a:rPr lang="en-US" sz="4000" b="1" i="1" smtClean="0">
                            <a:solidFill>
                              <a:srgbClr val="FF0000"/>
                            </a:solidFill>
                            <a:latin typeface="Cambria Math"/>
                          </a:rPr>
                          <m:t> −</m:t>
                        </m:r>
                        <m:r>
                          <a:rPr lang="en-US" sz="4000" b="1" i="1" smtClean="0">
                            <a:solidFill>
                              <a:srgbClr val="FF0000"/>
                            </a:solidFill>
                            <a:latin typeface="Cambria Math"/>
                          </a:rPr>
                          <m:t>𝒃𝒏</m:t>
                        </m:r>
                      </m:num>
                      <m:den>
                        <m:r>
                          <a:rPr lang="en-US" sz="4000" b="1" i="1" smtClean="0">
                            <a:solidFill>
                              <a:srgbClr val="FF0000"/>
                            </a:solidFill>
                            <a:latin typeface="Cambria Math"/>
                          </a:rPr>
                          <m:t>𝒂</m:t>
                        </m:r>
                      </m:den>
                    </m:f>
                  </m:oMath>
                </a14:m>
                <a:r>
                  <a:rPr lang="en-US" b="1" dirty="0" smtClean="0"/>
                  <a:t>      </a:t>
                </a:r>
                <a:r>
                  <a:rPr lang="en-US" dirty="0" smtClean="0"/>
                  <a:t>divide both sides by a</a:t>
                </a:r>
                <a:endParaRPr lang="en-US" b="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593" t="-1752"/>
                </a:stretch>
              </a:blipFill>
            </p:spPr>
            <p:txBody>
              <a:bodyPr/>
              <a:lstStyle/>
              <a:p>
                <a:r>
                  <a:rPr lang="en-US">
                    <a:noFill/>
                  </a:rPr>
                  <a:t> </a:t>
                </a:r>
              </a:p>
            </p:txBody>
          </p:sp>
        </mc:Fallback>
      </mc:AlternateContent>
      <p:sp>
        <p:nvSpPr>
          <p:cNvPr id="4" name="U-Turn Arrow 3">
            <a:hlinkClick r:id="rId3"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756684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2.6 $200 ANSWER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Solve for y:</a:t>
                </a:r>
              </a:p>
              <a:p>
                <a:pPr marL="0" indent="0">
                  <a:buNone/>
                </a:pPr>
                <a:r>
                  <a:rPr lang="en-US" dirty="0"/>
                  <a:t>5y = 12x – </a:t>
                </a:r>
                <a:r>
                  <a:rPr lang="en-US" dirty="0" smtClean="0"/>
                  <a:t>30 </a:t>
                </a:r>
                <a:endParaRPr lang="en-US" dirty="0"/>
              </a:p>
              <a:p>
                <a:pPr marL="0" indent="0">
                  <a:buNone/>
                </a:pPr>
                <a:r>
                  <a:rPr lang="en-US" sz="4000" b="1" dirty="0" smtClean="0">
                    <a:solidFill>
                      <a:srgbClr val="FF0000"/>
                    </a:solidFill>
                  </a:rPr>
                  <a:t>y = </a:t>
                </a:r>
                <a14:m>
                  <m:oMath xmlns:m="http://schemas.openxmlformats.org/officeDocument/2006/math">
                    <m:f>
                      <m:fPr>
                        <m:ctrlPr>
                          <a:rPr lang="en-US" sz="4000" b="1" i="1" smtClean="0">
                            <a:solidFill>
                              <a:srgbClr val="FF0000"/>
                            </a:solidFill>
                            <a:latin typeface="Cambria Math" panose="02040503050406030204" pitchFamily="18" charset="0"/>
                          </a:rPr>
                        </m:ctrlPr>
                      </m:fPr>
                      <m:num>
                        <m:r>
                          <a:rPr lang="en-US" sz="4000" b="1" i="1" smtClean="0">
                            <a:solidFill>
                              <a:srgbClr val="FF0000"/>
                            </a:solidFill>
                            <a:latin typeface="Cambria Math"/>
                          </a:rPr>
                          <m:t>𝟏𝟐</m:t>
                        </m:r>
                      </m:num>
                      <m:den>
                        <m:r>
                          <a:rPr lang="en-US" sz="4000" b="1" i="1" smtClean="0">
                            <a:solidFill>
                              <a:srgbClr val="FF0000"/>
                            </a:solidFill>
                            <a:latin typeface="Cambria Math"/>
                          </a:rPr>
                          <m:t>𝟓</m:t>
                        </m:r>
                      </m:den>
                    </m:f>
                  </m:oMath>
                </a14:m>
                <a:r>
                  <a:rPr lang="en-US" sz="4000" b="1" dirty="0" smtClean="0">
                    <a:solidFill>
                      <a:srgbClr val="FF0000"/>
                    </a:solidFill>
                  </a:rPr>
                  <a:t>x – 6                   </a:t>
                </a:r>
                <a:r>
                  <a:rPr lang="en-US" dirty="0" smtClean="0"/>
                  <a:t>divide each term by 5</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593" t="-1752"/>
                </a:stretch>
              </a:blipFill>
            </p:spPr>
            <p:txBody>
              <a:bodyPr/>
              <a:lstStyle/>
              <a:p>
                <a:r>
                  <a:rPr lang="en-US">
                    <a:noFill/>
                  </a:rPr>
                  <a:t> </a:t>
                </a:r>
              </a:p>
            </p:txBody>
          </p:sp>
        </mc:Fallback>
      </mc:AlternateContent>
      <p:sp>
        <p:nvSpPr>
          <p:cNvPr id="4" name="U-Turn Arrow 3">
            <a:hlinkClick r:id="rId3"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5239621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2.6 $300 ANSWER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Solve for y:</a:t>
                </a:r>
              </a:p>
              <a:p>
                <a:pPr marL="0" indent="0">
                  <a:buNone/>
                </a:pPr>
                <a:r>
                  <a:rPr lang="en-US" dirty="0"/>
                  <a:t>4x – 3</a:t>
                </a:r>
                <a:r>
                  <a:rPr lang="en-US" b="1" dirty="0">
                    <a:solidFill>
                      <a:srgbClr val="FF0000"/>
                    </a:solidFill>
                  </a:rPr>
                  <a:t>y</a:t>
                </a:r>
                <a:r>
                  <a:rPr lang="en-US" dirty="0"/>
                  <a:t> = -18 </a:t>
                </a:r>
                <a:endParaRPr lang="en-US" dirty="0" smtClean="0"/>
              </a:p>
              <a:p>
                <a:pPr marL="0" indent="0">
                  <a:buNone/>
                </a:pPr>
                <a:r>
                  <a:rPr lang="en-US" dirty="0" smtClean="0"/>
                  <a:t>-3</a:t>
                </a:r>
                <a:r>
                  <a:rPr lang="en-US" b="1" dirty="0" smtClean="0">
                    <a:solidFill>
                      <a:srgbClr val="FF0000"/>
                    </a:solidFill>
                  </a:rPr>
                  <a:t>y</a:t>
                </a:r>
                <a:r>
                  <a:rPr lang="en-US" dirty="0" smtClean="0"/>
                  <a:t> = -4x – 18	subtract 4x from both sides</a:t>
                </a:r>
              </a:p>
              <a:p>
                <a:pPr marL="0" indent="0">
                  <a:buNone/>
                </a:pPr>
                <a:r>
                  <a:rPr lang="en-US" sz="4400" b="1" dirty="0" smtClean="0">
                    <a:solidFill>
                      <a:srgbClr val="FF0000"/>
                    </a:solidFill>
                  </a:rPr>
                  <a:t>y = </a:t>
                </a:r>
                <a14:m>
                  <m:oMath xmlns:m="http://schemas.openxmlformats.org/officeDocument/2006/math">
                    <m:f>
                      <m:fPr>
                        <m:ctrlPr>
                          <a:rPr lang="en-US" sz="4400" b="1" i="1" smtClean="0">
                            <a:solidFill>
                              <a:srgbClr val="FF0000"/>
                            </a:solidFill>
                            <a:latin typeface="Cambria Math" panose="02040503050406030204" pitchFamily="18" charset="0"/>
                          </a:rPr>
                        </m:ctrlPr>
                      </m:fPr>
                      <m:num>
                        <m:r>
                          <a:rPr lang="en-US" sz="4400" b="1" i="1" smtClean="0">
                            <a:solidFill>
                              <a:srgbClr val="FF0000"/>
                            </a:solidFill>
                            <a:latin typeface="Cambria Math"/>
                          </a:rPr>
                          <m:t>𝟒</m:t>
                        </m:r>
                      </m:num>
                      <m:den>
                        <m:r>
                          <a:rPr lang="en-US" sz="4400" b="1" i="1" smtClean="0">
                            <a:solidFill>
                              <a:srgbClr val="FF0000"/>
                            </a:solidFill>
                            <a:latin typeface="Cambria Math"/>
                          </a:rPr>
                          <m:t>𝟑</m:t>
                        </m:r>
                      </m:den>
                    </m:f>
                  </m:oMath>
                </a14:m>
                <a:r>
                  <a:rPr lang="en-US" sz="4400" b="1" dirty="0" smtClean="0">
                    <a:solidFill>
                      <a:srgbClr val="FF0000"/>
                    </a:solidFill>
                  </a:rPr>
                  <a:t>x + 6</a:t>
                </a:r>
                <a:r>
                  <a:rPr lang="en-US" dirty="0" smtClean="0"/>
                  <a:t>		divide each term by -3</a:t>
                </a:r>
                <a:endParaRPr lang="en-US"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963" t="-1752"/>
                </a:stretch>
              </a:blipFill>
            </p:spPr>
            <p:txBody>
              <a:bodyPr/>
              <a:lstStyle/>
              <a:p>
                <a:r>
                  <a:rPr lang="en-US">
                    <a:noFill/>
                  </a:rPr>
                  <a:t> </a:t>
                </a:r>
              </a:p>
            </p:txBody>
          </p:sp>
        </mc:Fallback>
      </mc:AlternateContent>
      <p:sp>
        <p:nvSpPr>
          <p:cNvPr id="4" name="U-Turn Arrow 3">
            <a:hlinkClick r:id="rId3"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5398007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2.6 $400 ANSWER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Solve for a:</a:t>
                </a:r>
              </a:p>
              <a:p>
                <a:pPr marL="0" indent="0">
                  <a:buNone/>
                </a:pPr>
                <a14:m>
                  <m:oMath xmlns:m="http://schemas.openxmlformats.org/officeDocument/2006/math">
                    <m:f>
                      <m:fPr>
                        <m:ctrlPr>
                          <a:rPr lang="en-US" sz="4000" i="1">
                            <a:latin typeface="Cambria Math" panose="02040503050406030204" pitchFamily="18" charset="0"/>
                          </a:rPr>
                        </m:ctrlPr>
                      </m:fPr>
                      <m:num>
                        <m:r>
                          <a:rPr lang="en-US" sz="4000" i="1">
                            <a:latin typeface="Cambria Math"/>
                          </a:rPr>
                          <m:t>𝑥</m:t>
                        </m:r>
                      </m:num>
                      <m:den>
                        <m:r>
                          <a:rPr lang="en-US" sz="4000" b="1" i="0" smtClean="0">
                            <a:solidFill>
                              <a:srgbClr val="FF0000"/>
                            </a:solidFill>
                            <a:latin typeface="Cambria Math"/>
                          </a:rPr>
                          <m:t>𝐚</m:t>
                        </m:r>
                      </m:den>
                    </m:f>
                  </m:oMath>
                </a14:m>
                <a:r>
                  <a:rPr lang="en-US" sz="4000" dirty="0"/>
                  <a:t> = </a:t>
                </a:r>
                <a14:m>
                  <m:oMath xmlns:m="http://schemas.openxmlformats.org/officeDocument/2006/math">
                    <m:f>
                      <m:fPr>
                        <m:ctrlPr>
                          <a:rPr lang="en-US" sz="4000" i="1">
                            <a:latin typeface="Cambria Math" panose="02040503050406030204" pitchFamily="18" charset="0"/>
                          </a:rPr>
                        </m:ctrlPr>
                      </m:fPr>
                      <m:num>
                        <m:r>
                          <a:rPr lang="en-US" sz="4000" i="1">
                            <a:latin typeface="Cambria Math"/>
                          </a:rPr>
                          <m:t>𝑤</m:t>
                        </m:r>
                      </m:num>
                      <m:den>
                        <m:r>
                          <a:rPr lang="en-US" sz="4000" i="1">
                            <a:latin typeface="Cambria Math"/>
                          </a:rPr>
                          <m:t>𝑏</m:t>
                        </m:r>
                      </m:den>
                    </m:f>
                  </m:oMath>
                </a14:m>
                <a:endParaRPr lang="en-US" sz="4000" dirty="0" smtClean="0"/>
              </a:p>
              <a:p>
                <a:pPr marL="0" indent="0">
                  <a:buNone/>
                </a:pPr>
                <a:r>
                  <a:rPr lang="en-US" sz="4000" dirty="0" err="1" smtClean="0"/>
                  <a:t>bx</a:t>
                </a:r>
                <a:r>
                  <a:rPr lang="en-US" sz="4000" dirty="0" smtClean="0"/>
                  <a:t> = </a:t>
                </a:r>
                <a:r>
                  <a:rPr lang="en-US" sz="4000" b="1" dirty="0" smtClean="0">
                    <a:solidFill>
                      <a:srgbClr val="FF0000"/>
                    </a:solidFill>
                  </a:rPr>
                  <a:t>a</a:t>
                </a:r>
                <a:r>
                  <a:rPr lang="en-US" sz="4000" dirty="0" smtClean="0"/>
                  <a:t>w                    </a:t>
                </a:r>
                <a:r>
                  <a:rPr lang="en-US" dirty="0" smtClean="0"/>
                  <a:t>cross multiply</a:t>
                </a:r>
              </a:p>
              <a:p>
                <a:pPr marL="0" indent="0">
                  <a:buNone/>
                </a:pPr>
                <a14:m>
                  <m:oMath xmlns:m="http://schemas.openxmlformats.org/officeDocument/2006/math">
                    <m:f>
                      <m:fPr>
                        <m:ctrlPr>
                          <a:rPr lang="en-US" sz="5400" b="1" i="1" smtClean="0">
                            <a:solidFill>
                              <a:srgbClr val="FF0000"/>
                            </a:solidFill>
                            <a:latin typeface="Cambria Math" panose="02040503050406030204" pitchFamily="18" charset="0"/>
                          </a:rPr>
                        </m:ctrlPr>
                      </m:fPr>
                      <m:num>
                        <m:r>
                          <a:rPr lang="en-US" sz="5400" b="1" i="1" smtClean="0">
                            <a:solidFill>
                              <a:srgbClr val="FF0000"/>
                            </a:solidFill>
                            <a:latin typeface="Cambria Math"/>
                          </a:rPr>
                          <m:t>𝒃𝒙</m:t>
                        </m:r>
                      </m:num>
                      <m:den>
                        <m:r>
                          <a:rPr lang="en-US" sz="5400" b="1" i="1" smtClean="0">
                            <a:solidFill>
                              <a:srgbClr val="FF0000"/>
                            </a:solidFill>
                            <a:latin typeface="Cambria Math"/>
                          </a:rPr>
                          <m:t>𝒘</m:t>
                        </m:r>
                      </m:den>
                    </m:f>
                  </m:oMath>
                </a14:m>
                <a:r>
                  <a:rPr lang="en-US" sz="5400" b="1" dirty="0" smtClean="0">
                    <a:solidFill>
                      <a:srgbClr val="FF0000"/>
                    </a:solidFill>
                  </a:rPr>
                  <a:t> = a			</a:t>
                </a:r>
                <a:r>
                  <a:rPr lang="en-US" dirty="0" smtClean="0"/>
                  <a:t>divide both sides by w</a:t>
                </a:r>
                <a:endParaRPr lang="en-US" sz="5400" b="1" dirty="0">
                  <a:solidFill>
                    <a:srgbClr val="FF000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593" t="-1752"/>
                </a:stretch>
              </a:blipFill>
            </p:spPr>
            <p:txBody>
              <a:bodyPr/>
              <a:lstStyle/>
              <a:p>
                <a:r>
                  <a:rPr lang="en-US">
                    <a:noFill/>
                  </a:rPr>
                  <a:t> </a:t>
                </a:r>
              </a:p>
            </p:txBody>
          </p:sp>
        </mc:Fallback>
      </mc:AlternateContent>
      <p:sp>
        <p:nvSpPr>
          <p:cNvPr id="4" name="U-Turn Arrow 3">
            <a:hlinkClick r:id="rId3"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12084344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2.6 $500 ANSWER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sz="4800" dirty="0" smtClean="0"/>
                  <a:t>Solve for r:</a:t>
                </a:r>
              </a:p>
              <a:p>
                <a:pPr marL="0" indent="0">
                  <a:buNone/>
                </a:pPr>
                <a:r>
                  <a:rPr lang="en-US" sz="4800" dirty="0"/>
                  <a:t>A = </a:t>
                </a:r>
                <a14:m>
                  <m:oMath xmlns:m="http://schemas.openxmlformats.org/officeDocument/2006/math">
                    <m:r>
                      <a:rPr lang="en-US" sz="4800" i="1">
                        <a:latin typeface="Cambria Math"/>
                        <a:ea typeface="Cambria Math"/>
                      </a:rPr>
                      <m:t>𝜋</m:t>
                    </m:r>
                  </m:oMath>
                </a14:m>
                <a:r>
                  <a:rPr lang="en-US" sz="4800" dirty="0"/>
                  <a:t>r</a:t>
                </a:r>
                <a:r>
                  <a:rPr lang="en-US" sz="4800" baseline="30000" dirty="0"/>
                  <a:t>2</a:t>
                </a:r>
                <a:endParaRPr lang="en-US" sz="4800" dirty="0"/>
              </a:p>
              <a:p>
                <a:pPr marL="0" indent="0">
                  <a:buNone/>
                </a:pPr>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𝐴</m:t>
                        </m:r>
                      </m:num>
                      <m:den>
                        <m:r>
                          <a:rPr lang="en-US" i="1" smtClean="0">
                            <a:latin typeface="Cambria Math"/>
                            <a:ea typeface="Cambria Math"/>
                          </a:rPr>
                          <m:t>𝜋</m:t>
                        </m:r>
                      </m:den>
                    </m:f>
                  </m:oMath>
                </a14:m>
                <a:r>
                  <a:rPr lang="en-US" dirty="0" smtClean="0"/>
                  <a:t> = r</a:t>
                </a:r>
                <a:r>
                  <a:rPr lang="en-US" baseline="30000" dirty="0" smtClean="0"/>
                  <a:t>2</a:t>
                </a:r>
                <a:r>
                  <a:rPr lang="en-US" dirty="0" smtClean="0"/>
                  <a:t>			divide both sides by </a:t>
                </a:r>
                <a14:m>
                  <m:oMath xmlns:m="http://schemas.openxmlformats.org/officeDocument/2006/math">
                    <m:r>
                      <a:rPr lang="en-US" i="1">
                        <a:latin typeface="Cambria Math"/>
                        <a:ea typeface="Cambria Math"/>
                      </a:rPr>
                      <m:t>𝜋</m:t>
                    </m:r>
                  </m:oMath>
                </a14:m>
                <a:endParaRPr lang="en-US" dirty="0" smtClean="0"/>
              </a:p>
              <a:p>
                <a:pPr marL="0" indent="0">
                  <a:buNone/>
                </a:pPr>
                <a14:m>
                  <m:oMath xmlns:m="http://schemas.openxmlformats.org/officeDocument/2006/math">
                    <m:rad>
                      <m:radPr>
                        <m:degHide m:val="on"/>
                        <m:ctrlPr>
                          <a:rPr lang="en-US" sz="3600" b="1" i="1" smtClean="0">
                            <a:solidFill>
                              <a:srgbClr val="FF0000"/>
                            </a:solidFill>
                            <a:latin typeface="Cambria Math" panose="02040503050406030204" pitchFamily="18" charset="0"/>
                          </a:rPr>
                        </m:ctrlPr>
                      </m:radPr>
                      <m:deg/>
                      <m:e>
                        <m:f>
                          <m:fPr>
                            <m:ctrlPr>
                              <a:rPr lang="en-US" sz="3600" b="1" i="1" smtClean="0">
                                <a:solidFill>
                                  <a:srgbClr val="FF0000"/>
                                </a:solidFill>
                                <a:latin typeface="Cambria Math" panose="02040503050406030204" pitchFamily="18" charset="0"/>
                              </a:rPr>
                            </m:ctrlPr>
                          </m:fPr>
                          <m:num>
                            <m:r>
                              <a:rPr lang="en-US" sz="3600" b="1" i="1" smtClean="0">
                                <a:solidFill>
                                  <a:srgbClr val="FF0000"/>
                                </a:solidFill>
                                <a:latin typeface="Cambria Math"/>
                              </a:rPr>
                              <m:t>𝑨</m:t>
                            </m:r>
                          </m:num>
                          <m:den>
                            <m:r>
                              <a:rPr lang="en-US" sz="3600" b="1" i="1">
                                <a:solidFill>
                                  <a:srgbClr val="FF0000"/>
                                </a:solidFill>
                                <a:latin typeface="Cambria Math"/>
                                <a:ea typeface="Cambria Math"/>
                              </a:rPr>
                              <m:t>𝝅</m:t>
                            </m:r>
                          </m:den>
                        </m:f>
                      </m:e>
                    </m:rad>
                  </m:oMath>
                </a14:m>
                <a:r>
                  <a:rPr lang="en-US" sz="3600" b="1" dirty="0" smtClean="0">
                    <a:solidFill>
                      <a:srgbClr val="FF0000"/>
                    </a:solidFill>
                  </a:rPr>
                  <a:t> = r</a:t>
                </a:r>
                <a:r>
                  <a:rPr lang="en-US" dirty="0" smtClean="0"/>
                  <a:t>		square root each side</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3333" t="-2965"/>
                </a:stretch>
              </a:blipFill>
            </p:spPr>
            <p:txBody>
              <a:bodyPr/>
              <a:lstStyle/>
              <a:p>
                <a:r>
                  <a:rPr lang="en-US">
                    <a:noFill/>
                  </a:rPr>
                  <a:t> </a:t>
                </a:r>
              </a:p>
            </p:txBody>
          </p:sp>
        </mc:Fallback>
      </mc:AlternateContent>
      <p:sp>
        <p:nvSpPr>
          <p:cNvPr id="4" name="U-Turn Arrow 3">
            <a:hlinkClick r:id="rId3"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003369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 $100 ANSWER</a:t>
            </a:r>
            <a:endParaRPr lang="en-US" dirty="0"/>
          </a:p>
        </p:txBody>
      </p:sp>
      <p:sp>
        <p:nvSpPr>
          <p:cNvPr id="3" name="Content Placeholder 2"/>
          <p:cNvSpPr>
            <a:spLocks noGrp="1"/>
          </p:cNvSpPr>
          <p:nvPr>
            <p:ph idx="1"/>
          </p:nvPr>
        </p:nvSpPr>
        <p:spPr/>
        <p:txBody>
          <a:bodyPr/>
          <a:lstStyle/>
          <a:p>
            <a:pPr marL="0" indent="0">
              <a:buNone/>
            </a:pPr>
            <a:r>
              <a:rPr lang="en-US" dirty="0"/>
              <a:t>Solve: </a:t>
            </a:r>
          </a:p>
          <a:p>
            <a:pPr marL="0" indent="0">
              <a:buNone/>
            </a:pPr>
            <a:r>
              <a:rPr lang="en-US" sz="4400" dirty="0"/>
              <a:t>4(3x – 2) = 16</a:t>
            </a:r>
          </a:p>
          <a:p>
            <a:pPr marL="0" indent="0">
              <a:buNone/>
            </a:pPr>
            <a:r>
              <a:rPr lang="en-US" sz="3600" dirty="0" smtClean="0"/>
              <a:t>12x – 8 = 16</a:t>
            </a:r>
            <a:r>
              <a:rPr lang="en-US" dirty="0" smtClean="0"/>
              <a:t>		distributive property</a:t>
            </a:r>
          </a:p>
          <a:p>
            <a:pPr marL="0" indent="0">
              <a:buNone/>
            </a:pPr>
            <a:r>
              <a:rPr lang="en-US" sz="3600" dirty="0" smtClean="0"/>
              <a:t>12x = 24	</a:t>
            </a:r>
            <a:r>
              <a:rPr lang="en-US" dirty="0" smtClean="0"/>
              <a:t>		add 8 to both sides</a:t>
            </a:r>
          </a:p>
          <a:p>
            <a:pPr marL="0" indent="0">
              <a:buNone/>
            </a:pPr>
            <a:r>
              <a:rPr lang="en-US" sz="4000" b="1" dirty="0">
                <a:solidFill>
                  <a:srgbClr val="FF0000"/>
                </a:solidFill>
              </a:rPr>
              <a:t>x</a:t>
            </a:r>
            <a:r>
              <a:rPr lang="en-US" sz="4000" b="1" dirty="0" smtClean="0">
                <a:solidFill>
                  <a:srgbClr val="FF0000"/>
                </a:solidFill>
              </a:rPr>
              <a:t> = 2	</a:t>
            </a:r>
            <a:r>
              <a:rPr lang="en-US" dirty="0" smtClean="0"/>
              <a:t>		divide both sides by 12</a:t>
            </a:r>
            <a:endParaRPr lang="en-US" dirty="0"/>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056583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 $200 ANSWER</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4x </a:t>
            </a:r>
            <a:r>
              <a:rPr lang="en-US" sz="4000" dirty="0"/>
              <a:t>– 2 = 2x – 4 </a:t>
            </a:r>
            <a:endParaRPr lang="en-US" sz="4000" dirty="0" smtClean="0"/>
          </a:p>
          <a:p>
            <a:pPr marL="0" indent="0">
              <a:buNone/>
            </a:pPr>
            <a:r>
              <a:rPr lang="en-US" sz="4000" dirty="0" smtClean="0"/>
              <a:t>2x – 2 = -4		          </a:t>
            </a:r>
            <a:r>
              <a:rPr lang="en-US" sz="1800" dirty="0" smtClean="0"/>
              <a:t>subtract 2x from each side</a:t>
            </a:r>
          </a:p>
          <a:p>
            <a:pPr marL="0" indent="0">
              <a:buNone/>
            </a:pPr>
            <a:r>
              <a:rPr lang="en-US" sz="3600" dirty="0" smtClean="0"/>
              <a:t>2x = -2</a:t>
            </a:r>
            <a:r>
              <a:rPr lang="en-US" sz="1400" dirty="0" smtClean="0"/>
              <a:t>				        </a:t>
            </a:r>
            <a:r>
              <a:rPr lang="en-US" sz="1800" dirty="0" smtClean="0"/>
              <a:t>add 2 to each side</a:t>
            </a:r>
            <a:endParaRPr lang="en-US" sz="1400" dirty="0" smtClean="0"/>
          </a:p>
          <a:p>
            <a:pPr marL="0" indent="0">
              <a:buNone/>
            </a:pPr>
            <a:r>
              <a:rPr lang="en-US" sz="3600" b="1" dirty="0" smtClean="0">
                <a:solidFill>
                  <a:srgbClr val="FF0000"/>
                </a:solidFill>
              </a:rPr>
              <a:t>x = -1</a:t>
            </a:r>
            <a:r>
              <a:rPr lang="en-US" sz="1800" b="1" dirty="0" smtClean="0">
                <a:solidFill>
                  <a:srgbClr val="FF0000"/>
                </a:solidFill>
              </a:rPr>
              <a:t>	</a:t>
            </a:r>
            <a:r>
              <a:rPr lang="en-US" sz="1800" dirty="0" smtClean="0"/>
              <a:t>			      divide both sides by 2</a:t>
            </a:r>
            <a:endParaRPr lang="en-US" sz="2000" dirty="0"/>
          </a:p>
        </p:txBody>
      </p:sp>
      <p:sp>
        <p:nvSpPr>
          <p:cNvPr id="4" name="U-Turn Arrow 3">
            <a:hlinkClick r:id="rId2" action="ppaction://hlinksldjump"/>
          </p:cNvPr>
          <p:cNvSpPr/>
          <p:nvPr/>
        </p:nvSpPr>
        <p:spPr>
          <a:xfrm>
            <a:off x="7543800" y="56388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7249783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 $300 ANSWER</a:t>
            </a:r>
            <a:endParaRPr lang="en-US" dirty="0"/>
          </a:p>
        </p:txBody>
      </p:sp>
      <p:sp>
        <p:nvSpPr>
          <p:cNvPr id="3" name="Content Placeholder 2"/>
          <p:cNvSpPr>
            <a:spLocks noGrp="1"/>
          </p:cNvSpPr>
          <p:nvPr>
            <p:ph idx="1"/>
          </p:nvPr>
        </p:nvSpPr>
        <p:spPr/>
        <p:txBody>
          <a:bodyPr>
            <a:normAutofit/>
          </a:bodyPr>
          <a:lstStyle/>
          <a:p>
            <a:pPr marL="0" indent="0">
              <a:buNone/>
            </a:pPr>
            <a:r>
              <a:rPr lang="en-US" sz="4800" dirty="0" smtClean="0"/>
              <a:t>5(x </a:t>
            </a:r>
            <a:r>
              <a:rPr lang="en-US" sz="4800" dirty="0"/>
              <a:t>– 6) = -30 + 5x </a:t>
            </a:r>
            <a:endParaRPr lang="en-US" sz="4800" dirty="0" smtClean="0"/>
          </a:p>
          <a:p>
            <a:pPr marL="0" indent="0">
              <a:buNone/>
            </a:pPr>
            <a:r>
              <a:rPr lang="en-US" sz="4800" dirty="0" smtClean="0"/>
              <a:t>5x – 30 = -30 + 5x	</a:t>
            </a:r>
            <a:r>
              <a:rPr lang="en-US" sz="2800" dirty="0" smtClean="0"/>
              <a:t>   </a:t>
            </a:r>
            <a:r>
              <a:rPr lang="en-US" sz="1800" dirty="0" smtClean="0"/>
              <a:t>distributive property</a:t>
            </a:r>
            <a:endParaRPr lang="en-US" sz="2800" dirty="0" smtClean="0"/>
          </a:p>
          <a:p>
            <a:pPr marL="0" indent="0">
              <a:buNone/>
            </a:pPr>
            <a:r>
              <a:rPr lang="en-US" sz="4000" dirty="0" smtClean="0"/>
              <a:t>5x – 30 = 5x – 30	</a:t>
            </a:r>
            <a:r>
              <a:rPr lang="en-US" sz="2800" dirty="0" smtClean="0"/>
              <a:t>           </a:t>
            </a:r>
            <a:r>
              <a:rPr lang="en-US" sz="1600" dirty="0" smtClean="0"/>
              <a:t>commutative property of addition</a:t>
            </a:r>
            <a:endParaRPr lang="en-US" sz="1600" dirty="0"/>
          </a:p>
          <a:p>
            <a:pPr marL="0" indent="0">
              <a:buNone/>
            </a:pPr>
            <a:r>
              <a:rPr lang="en-US" sz="3600" b="1" dirty="0" smtClean="0">
                <a:solidFill>
                  <a:srgbClr val="FF0000"/>
                </a:solidFill>
              </a:rPr>
              <a:t>This is an identity equation – there are infinitely many solutions.  </a:t>
            </a:r>
            <a:endParaRPr lang="en-US" sz="3600" b="1" dirty="0">
              <a:solidFill>
                <a:srgbClr val="FF0000"/>
              </a:solidFill>
            </a:endParaRPr>
          </a:p>
        </p:txBody>
      </p:sp>
      <p:sp>
        <p:nvSpPr>
          <p:cNvPr id="4" name="U-Turn Arrow 3">
            <a:hlinkClick r:id="rId2" action="ppaction://hlinksldjump"/>
          </p:cNvPr>
          <p:cNvSpPr/>
          <p:nvPr/>
        </p:nvSpPr>
        <p:spPr>
          <a:xfrm>
            <a:off x="7620000" y="5463941"/>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809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1.7 $500</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ctr">
                  <a:buNone/>
                </a:pPr>
                <a:r>
                  <a:rPr lang="en-US" sz="6000" dirty="0" smtClean="0"/>
                  <a:t>Simplify:</a:t>
                </a:r>
              </a:p>
              <a:p>
                <a:pPr marL="0" indent="0" algn="ctr">
                  <a:buNone/>
                </a:pPr>
                <a14:m>
                  <m:oMath xmlns:m="http://schemas.openxmlformats.org/officeDocument/2006/math">
                    <m:f>
                      <m:fPr>
                        <m:ctrlPr>
                          <a:rPr lang="en-US" sz="8000" i="1" smtClean="0">
                            <a:latin typeface="Cambria Math" panose="02040503050406030204" pitchFamily="18" charset="0"/>
                          </a:rPr>
                        </m:ctrlPr>
                      </m:fPr>
                      <m:num>
                        <m:r>
                          <a:rPr lang="en-US" sz="8000" b="0" i="1" smtClean="0">
                            <a:latin typeface="Cambria Math"/>
                          </a:rPr>
                          <m:t>1</m:t>
                        </m:r>
                      </m:num>
                      <m:den>
                        <m:r>
                          <a:rPr lang="en-US" sz="8000" b="0" i="1" smtClean="0">
                            <a:latin typeface="Cambria Math"/>
                          </a:rPr>
                          <m:t>4</m:t>
                        </m:r>
                      </m:den>
                    </m:f>
                  </m:oMath>
                </a14:m>
                <a:r>
                  <a:rPr lang="en-US" sz="8000" dirty="0" smtClean="0"/>
                  <a:t>(12x – 20y)</a:t>
                </a:r>
                <a:endParaRPr lang="en-US" sz="8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4043"/>
                </a:stretch>
              </a:blipFill>
            </p:spPr>
            <p:txBody>
              <a:bodyPr/>
              <a:lstStyle/>
              <a:p>
                <a:r>
                  <a:rPr lang="en-US">
                    <a:noFill/>
                  </a:rPr>
                  <a:t> </a:t>
                </a:r>
              </a:p>
            </p:txBody>
          </p:sp>
        </mc:Fallback>
      </mc:AlternateContent>
      <p:sp>
        <p:nvSpPr>
          <p:cNvPr id="4" name="Right Arrow 3">
            <a:hlinkClick r:id="rId3" action="ppaction://hlinksldjump"/>
          </p:cNvPr>
          <p:cNvSpPr/>
          <p:nvPr/>
        </p:nvSpPr>
        <p:spPr>
          <a:xfrm>
            <a:off x="7128309"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90807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 $400 ANSWER</a:t>
            </a:r>
            <a:endParaRPr lang="en-US" dirty="0"/>
          </a:p>
        </p:txBody>
      </p:sp>
      <p:sp>
        <p:nvSpPr>
          <p:cNvPr id="3" name="Content Placeholder 2"/>
          <p:cNvSpPr>
            <a:spLocks noGrp="1"/>
          </p:cNvSpPr>
          <p:nvPr>
            <p:ph idx="1"/>
          </p:nvPr>
        </p:nvSpPr>
        <p:spPr/>
        <p:txBody>
          <a:bodyPr/>
          <a:lstStyle/>
          <a:p>
            <a:pPr marL="0" indent="0">
              <a:buNone/>
            </a:pPr>
            <a:r>
              <a:rPr lang="en-US" dirty="0"/>
              <a:t>Which does not have 5 as a solution</a:t>
            </a:r>
            <a:r>
              <a:rPr lang="en-US" dirty="0" smtClean="0"/>
              <a:t>?</a:t>
            </a:r>
          </a:p>
          <a:p>
            <a:pPr marL="0" indent="0">
              <a:buNone/>
            </a:pPr>
            <a:r>
              <a:rPr lang="en-US" b="1" dirty="0" smtClean="0">
                <a:solidFill>
                  <a:srgbClr val="FF0000"/>
                </a:solidFill>
              </a:rPr>
              <a:t>Solve each equation, or plug 5 in for x into each equation</a:t>
            </a:r>
            <a:endParaRPr lang="en-US" b="1" dirty="0">
              <a:solidFill>
                <a:srgbClr val="FF0000"/>
              </a:solidFill>
            </a:endParaRPr>
          </a:p>
          <a:p>
            <a:pPr marL="514350" indent="-514350">
              <a:buAutoNum type="alphaUcPeriod"/>
            </a:pPr>
            <a:r>
              <a:rPr lang="en-US" dirty="0"/>
              <a:t>   4x + 8 = </a:t>
            </a:r>
            <a:r>
              <a:rPr lang="en-US" dirty="0" smtClean="0"/>
              <a:t>28      x = 5</a:t>
            </a:r>
            <a:endParaRPr lang="en-US" dirty="0"/>
          </a:p>
          <a:p>
            <a:pPr marL="514350" indent="-514350">
              <a:buAutoNum type="alphaUcPeriod"/>
            </a:pPr>
            <a:r>
              <a:rPr lang="en-US" dirty="0"/>
              <a:t>   5x – 2x = x + </a:t>
            </a:r>
            <a:r>
              <a:rPr lang="en-US" dirty="0" smtClean="0"/>
              <a:t>10    x = 5</a:t>
            </a:r>
            <a:endParaRPr lang="en-US" dirty="0"/>
          </a:p>
          <a:p>
            <a:pPr marL="514350" indent="-514350">
              <a:buAutoNum type="alphaUcPeriod"/>
            </a:pPr>
            <a:r>
              <a:rPr lang="en-US" dirty="0"/>
              <a:t>   3(x – 8) = -</a:t>
            </a:r>
            <a:r>
              <a:rPr lang="en-US" dirty="0" smtClean="0"/>
              <a:t>9      x = 5</a:t>
            </a:r>
            <a:endParaRPr lang="en-US" dirty="0"/>
          </a:p>
          <a:p>
            <a:pPr marL="514350" indent="-514350">
              <a:buAutoNum type="alphaUcPeriod"/>
            </a:pPr>
            <a:r>
              <a:rPr lang="en-US" b="1" dirty="0">
                <a:solidFill>
                  <a:srgbClr val="FF0000"/>
                </a:solidFill>
              </a:rPr>
              <a:t>   3x + 6 = x + </a:t>
            </a:r>
            <a:r>
              <a:rPr lang="en-US" b="1" dirty="0" smtClean="0">
                <a:solidFill>
                  <a:srgbClr val="FF0000"/>
                </a:solidFill>
              </a:rPr>
              <a:t>10     x = 2</a:t>
            </a:r>
            <a:endParaRPr lang="en-US" b="1" dirty="0">
              <a:solidFill>
                <a:srgbClr val="FF0000"/>
              </a:solidFill>
            </a:endParaRPr>
          </a:p>
          <a:p>
            <a:pPr marL="0" indent="0">
              <a:buNone/>
            </a:pPr>
            <a:endParaRPr lang="en-US" dirty="0"/>
          </a:p>
        </p:txBody>
      </p:sp>
      <p:sp>
        <p:nvSpPr>
          <p:cNvPr id="4" name="U-Turn Arrow 3">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4568044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 $500 ANSWER</a:t>
            </a:r>
            <a:endParaRPr lang="en-US" dirty="0"/>
          </a:p>
        </p:txBody>
      </p:sp>
      <p:sp>
        <p:nvSpPr>
          <p:cNvPr id="3" name="Content Placeholder 2"/>
          <p:cNvSpPr>
            <a:spLocks noGrp="1"/>
          </p:cNvSpPr>
          <p:nvPr>
            <p:ph idx="1"/>
          </p:nvPr>
        </p:nvSpPr>
        <p:spPr/>
        <p:txBody>
          <a:bodyPr>
            <a:normAutofit/>
          </a:bodyPr>
          <a:lstStyle/>
          <a:p>
            <a:pPr marL="0" indent="0" algn="ctr">
              <a:buNone/>
            </a:pPr>
            <a:r>
              <a:rPr lang="en-US" dirty="0"/>
              <a:t>6x – 3(2x – 1) = 10x – 4x + 2(4 – 3x)</a:t>
            </a:r>
          </a:p>
          <a:p>
            <a:pPr marL="0" indent="0" algn="ctr">
              <a:buNone/>
            </a:pPr>
            <a:r>
              <a:rPr lang="en-US" dirty="0" smtClean="0"/>
              <a:t>6x – 6x + 3 = 6x + 8 – 6x </a:t>
            </a:r>
          </a:p>
          <a:p>
            <a:pPr marL="0" indent="0" algn="ctr">
              <a:buNone/>
            </a:pPr>
            <a:r>
              <a:rPr lang="en-US" dirty="0" smtClean="0"/>
              <a:t>0x + 3 = 0x + 8</a:t>
            </a:r>
          </a:p>
          <a:p>
            <a:pPr marL="0" indent="0" algn="ctr">
              <a:buNone/>
            </a:pPr>
            <a:r>
              <a:rPr lang="en-US" dirty="0" smtClean="0"/>
              <a:t>3 = 8</a:t>
            </a:r>
          </a:p>
          <a:p>
            <a:pPr marL="0" indent="0" algn="ctr">
              <a:buNone/>
            </a:pPr>
            <a:r>
              <a:rPr lang="en-US" dirty="0" smtClean="0"/>
              <a:t>No solution</a:t>
            </a:r>
            <a:endParaRPr lang="en-US" dirty="0"/>
          </a:p>
        </p:txBody>
      </p:sp>
      <p:sp>
        <p:nvSpPr>
          <p:cNvPr id="4" name="U-Turn Arrow 3">
            <a:hlinkClick r:id="rId2" action="ppaction://hlinksldjump"/>
          </p:cNvPr>
          <p:cNvSpPr/>
          <p:nvPr/>
        </p:nvSpPr>
        <p:spPr>
          <a:xfrm>
            <a:off x="7543800" y="50292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6362419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Jeopardy</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Hannah and Jennifer take a road trip.  They drove 360 miles in 6 hours.  Hannah drove first and she averaged 55 mph.  Jennifer drove second and averaged 75 mph.  For how long did each girl drive?</a:t>
            </a:r>
            <a:endParaRPr lang="en-US" sz="4000"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Tree>
    <p:extLst>
      <p:ext uri="{BB962C8B-B14F-4D97-AF65-F5344CB8AC3E}">
        <p14:creationId xmlns:p14="http://schemas.microsoft.com/office/powerpoint/2010/main" val="192819991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Jeopardy ANSWER</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1800" dirty="0"/>
              <a:t>Hannah and Jennifer take a road trip.  They drove 360 miles in 6 hours.  Hannah drove first and she averaged 55 mph.  Jennifer drove second and averaged 75 mph.  For how long did each girl drive</a:t>
            </a:r>
            <a:r>
              <a:rPr lang="en-US" sz="1800" dirty="0" smtClean="0"/>
              <a:t>?</a:t>
            </a:r>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lgn="ctr">
              <a:buNone/>
            </a:pPr>
            <a:r>
              <a:rPr lang="en-US" sz="1800" dirty="0" smtClean="0"/>
              <a:t>55x + 75(6 – x) = 360</a:t>
            </a:r>
          </a:p>
          <a:p>
            <a:pPr marL="0" indent="0" algn="ctr">
              <a:buNone/>
            </a:pPr>
            <a:r>
              <a:rPr lang="en-US" sz="1800" dirty="0" smtClean="0"/>
              <a:t>55x + 450 – 75x = 360</a:t>
            </a:r>
          </a:p>
          <a:p>
            <a:pPr marL="0" indent="0" algn="ctr">
              <a:buNone/>
            </a:pPr>
            <a:r>
              <a:rPr lang="en-US" sz="1800" dirty="0" smtClean="0"/>
              <a:t>-20x + 450 = 360</a:t>
            </a:r>
          </a:p>
          <a:p>
            <a:pPr marL="0" indent="0" algn="ctr">
              <a:buNone/>
            </a:pPr>
            <a:r>
              <a:rPr lang="en-US" sz="1800" dirty="0" smtClean="0"/>
              <a:t>-20x = -90</a:t>
            </a:r>
          </a:p>
          <a:p>
            <a:pPr marL="0" indent="0" algn="ctr">
              <a:buNone/>
            </a:pPr>
            <a:r>
              <a:rPr lang="en-US" sz="1800" dirty="0"/>
              <a:t>x</a:t>
            </a:r>
            <a:r>
              <a:rPr lang="en-US" sz="1800" dirty="0" smtClean="0"/>
              <a:t> = 4.5</a:t>
            </a:r>
          </a:p>
          <a:p>
            <a:pPr marL="0" indent="0" algn="ctr">
              <a:buNone/>
            </a:pPr>
            <a:r>
              <a:rPr lang="en-US" sz="2400" b="1" dirty="0" smtClean="0">
                <a:solidFill>
                  <a:srgbClr val="FF0000"/>
                </a:solidFill>
              </a:rPr>
              <a:t>Hannah: 4.5 hours Jennifer 1.5 hours</a:t>
            </a:r>
            <a:endParaRPr lang="en-US" sz="2400" b="1" dirty="0">
              <a:solidFill>
                <a:srgbClr val="FF0000"/>
              </a:solidFill>
            </a:endParaRP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16424919"/>
              </p:ext>
            </p:extLst>
          </p:nvPr>
        </p:nvGraphicFramePr>
        <p:xfrm>
          <a:off x="1600200" y="2667000"/>
          <a:ext cx="6096000" cy="111252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dirty="0"/>
                    </a:p>
                  </a:txBody>
                  <a:tcPr/>
                </a:tc>
                <a:tc>
                  <a:txBody>
                    <a:bodyPr/>
                    <a:lstStyle/>
                    <a:p>
                      <a:r>
                        <a:rPr lang="en-US" dirty="0" smtClean="0"/>
                        <a:t>Rate</a:t>
                      </a:r>
                      <a:endParaRPr lang="en-US" dirty="0"/>
                    </a:p>
                  </a:txBody>
                  <a:tcPr/>
                </a:tc>
                <a:tc>
                  <a:txBody>
                    <a:bodyPr/>
                    <a:lstStyle/>
                    <a:p>
                      <a:r>
                        <a:rPr lang="en-US" dirty="0" smtClean="0"/>
                        <a:t>Time</a:t>
                      </a:r>
                      <a:endParaRPr lang="en-US" dirty="0"/>
                    </a:p>
                  </a:txBody>
                  <a:tcPr/>
                </a:tc>
                <a:tc>
                  <a:txBody>
                    <a:bodyPr/>
                    <a:lstStyle/>
                    <a:p>
                      <a:r>
                        <a:rPr lang="en-US" dirty="0" smtClean="0"/>
                        <a:t>Distance</a:t>
                      </a:r>
                      <a:endParaRPr lang="en-US" dirty="0"/>
                    </a:p>
                  </a:txBody>
                  <a:tcPr/>
                </a:tc>
              </a:tr>
              <a:tr h="370840">
                <a:tc>
                  <a:txBody>
                    <a:bodyPr/>
                    <a:lstStyle/>
                    <a:p>
                      <a:r>
                        <a:rPr lang="en-US" dirty="0" smtClean="0"/>
                        <a:t>Hannah</a:t>
                      </a:r>
                      <a:endParaRPr lang="en-US" dirty="0"/>
                    </a:p>
                  </a:txBody>
                  <a:tcPr/>
                </a:tc>
                <a:tc>
                  <a:txBody>
                    <a:bodyPr/>
                    <a:lstStyle/>
                    <a:p>
                      <a:r>
                        <a:rPr lang="en-US" dirty="0" smtClean="0"/>
                        <a:t>55</a:t>
                      </a:r>
                      <a:endParaRPr lang="en-US" dirty="0"/>
                    </a:p>
                  </a:txBody>
                  <a:tcPr/>
                </a:tc>
                <a:tc>
                  <a:txBody>
                    <a:bodyPr/>
                    <a:lstStyle/>
                    <a:p>
                      <a:r>
                        <a:rPr lang="en-US" dirty="0" smtClean="0"/>
                        <a:t>x</a:t>
                      </a:r>
                      <a:endParaRPr lang="en-US" dirty="0"/>
                    </a:p>
                  </a:txBody>
                  <a:tcPr/>
                </a:tc>
                <a:tc>
                  <a:txBody>
                    <a:bodyPr/>
                    <a:lstStyle/>
                    <a:p>
                      <a:r>
                        <a:rPr lang="en-US" dirty="0" smtClean="0"/>
                        <a:t>55x</a:t>
                      </a:r>
                      <a:endParaRPr lang="en-US" dirty="0"/>
                    </a:p>
                  </a:txBody>
                  <a:tcPr/>
                </a:tc>
              </a:tr>
              <a:tr h="370840">
                <a:tc>
                  <a:txBody>
                    <a:bodyPr/>
                    <a:lstStyle/>
                    <a:p>
                      <a:r>
                        <a:rPr lang="en-US" dirty="0" smtClean="0"/>
                        <a:t>Jennifer</a:t>
                      </a:r>
                      <a:endParaRPr lang="en-US" dirty="0"/>
                    </a:p>
                  </a:txBody>
                  <a:tcPr/>
                </a:tc>
                <a:tc>
                  <a:txBody>
                    <a:bodyPr/>
                    <a:lstStyle/>
                    <a:p>
                      <a:r>
                        <a:rPr lang="en-US" dirty="0" smtClean="0"/>
                        <a:t>75</a:t>
                      </a:r>
                      <a:endParaRPr lang="en-US" dirty="0"/>
                    </a:p>
                  </a:txBody>
                  <a:tcPr/>
                </a:tc>
                <a:tc>
                  <a:txBody>
                    <a:bodyPr/>
                    <a:lstStyle/>
                    <a:p>
                      <a:r>
                        <a:rPr lang="en-US" dirty="0" smtClean="0"/>
                        <a:t>6 - x</a:t>
                      </a:r>
                      <a:endParaRPr lang="en-US" dirty="0"/>
                    </a:p>
                  </a:txBody>
                  <a:tcPr/>
                </a:tc>
                <a:tc>
                  <a:txBody>
                    <a:bodyPr/>
                    <a:lstStyle/>
                    <a:p>
                      <a:r>
                        <a:rPr lang="en-US" dirty="0" smtClean="0"/>
                        <a:t>75(6 – x)</a:t>
                      </a:r>
                      <a:endParaRPr lang="en-US" dirty="0"/>
                    </a:p>
                  </a:txBody>
                  <a:tcPr/>
                </a:tc>
              </a:tr>
            </a:tbl>
          </a:graphicData>
        </a:graphic>
      </p:graphicFrame>
      <p:sp>
        <p:nvSpPr>
          <p:cNvPr id="5" name="U-Turn Arrow 4">
            <a:hlinkClick r:id="rId2" action="ppaction://hlinksldjump"/>
          </p:cNvPr>
          <p:cNvSpPr/>
          <p:nvPr/>
        </p:nvSpPr>
        <p:spPr>
          <a:xfrm>
            <a:off x="7239000" y="5486400"/>
            <a:ext cx="1066800" cy="1066800"/>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42881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1.8 $100</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smtClean="0"/>
              <a:t>Name the property illustrated:</a:t>
            </a:r>
          </a:p>
          <a:p>
            <a:pPr marL="0" indent="0" algn="ctr">
              <a:buNone/>
            </a:pPr>
            <a:r>
              <a:rPr lang="en-US" sz="8000" dirty="0" smtClean="0"/>
              <a:t>-4 + 0 = -4</a:t>
            </a:r>
            <a:endParaRPr lang="en-US" sz="8000"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1635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1.8 $200</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smtClean="0"/>
              <a:t>Name the property illustrated:</a:t>
            </a:r>
          </a:p>
          <a:p>
            <a:pPr marL="0" indent="0" algn="ctr">
              <a:buNone/>
            </a:pPr>
            <a:r>
              <a:rPr lang="en-US" sz="8800" dirty="0" smtClean="0"/>
              <a:t>-5 + 5 = 0</a:t>
            </a:r>
          </a:p>
          <a:p>
            <a:pPr marL="0" indent="0" algn="ctr">
              <a:buNone/>
            </a:pPr>
            <a:endParaRPr lang="en-US" sz="8800" b="1" dirty="0"/>
          </a:p>
        </p:txBody>
      </p:sp>
      <p:sp>
        <p:nvSpPr>
          <p:cNvPr id="4" name="Right Arrow 3">
            <a:hlinkClick r:id="rId2"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623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1.8 $300</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ctr">
                  <a:buNone/>
                </a:pPr>
                <a:r>
                  <a:rPr lang="en-US" sz="4800" dirty="0" smtClean="0"/>
                  <a:t>Name the property illustrated: </a:t>
                </a:r>
              </a:p>
              <a:p>
                <a:pPr marL="0" indent="0" algn="ctr">
                  <a:buNone/>
                </a:pPr>
                <a14:m>
                  <m:oMath xmlns:m="http://schemas.openxmlformats.org/officeDocument/2006/math">
                    <m:f>
                      <m:fPr>
                        <m:ctrlPr>
                          <a:rPr lang="en-US" sz="8800" i="1" smtClean="0">
                            <a:latin typeface="Cambria Math" panose="02040503050406030204" pitchFamily="18" charset="0"/>
                          </a:rPr>
                        </m:ctrlPr>
                      </m:fPr>
                      <m:num>
                        <m:r>
                          <a:rPr lang="en-US" sz="8800" b="0" i="1" smtClean="0">
                            <a:latin typeface="Cambria Math"/>
                          </a:rPr>
                          <m:t>2</m:t>
                        </m:r>
                      </m:num>
                      <m:den>
                        <m:r>
                          <a:rPr lang="en-US" sz="8800" b="0" i="1" smtClean="0">
                            <a:latin typeface="Cambria Math"/>
                          </a:rPr>
                          <m:t>3</m:t>
                        </m:r>
                      </m:den>
                    </m:f>
                  </m:oMath>
                </a14:m>
                <a:r>
                  <a:rPr lang="en-US" sz="8800" dirty="0" smtClean="0"/>
                  <a:t> *</a:t>
                </a:r>
                <a14:m>
                  <m:oMath xmlns:m="http://schemas.openxmlformats.org/officeDocument/2006/math">
                    <m:f>
                      <m:fPr>
                        <m:ctrlPr>
                          <a:rPr lang="en-US" sz="8800" i="1" dirty="0" smtClean="0">
                            <a:latin typeface="Cambria Math" panose="02040503050406030204" pitchFamily="18" charset="0"/>
                          </a:rPr>
                        </m:ctrlPr>
                      </m:fPr>
                      <m:num>
                        <m:r>
                          <a:rPr lang="en-US" sz="8800" b="0" i="1" dirty="0" smtClean="0">
                            <a:latin typeface="Cambria Math"/>
                          </a:rPr>
                          <m:t>3</m:t>
                        </m:r>
                      </m:num>
                      <m:den>
                        <m:r>
                          <a:rPr lang="en-US" sz="8800" b="0" i="1" dirty="0" smtClean="0">
                            <a:latin typeface="Cambria Math"/>
                          </a:rPr>
                          <m:t>2</m:t>
                        </m:r>
                      </m:den>
                    </m:f>
                  </m:oMath>
                </a14:m>
                <a:r>
                  <a:rPr lang="en-US" sz="8800" dirty="0" smtClean="0"/>
                  <a:t> = 1</a:t>
                </a:r>
                <a:endParaRPr lang="en-US" sz="8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296" t="-2965" r="-1852"/>
                </a:stretch>
              </a:blipFill>
            </p:spPr>
            <p:txBody>
              <a:bodyPr/>
              <a:lstStyle/>
              <a:p>
                <a:r>
                  <a:rPr lang="en-US">
                    <a:noFill/>
                  </a:rPr>
                  <a:t> </a:t>
                </a:r>
              </a:p>
            </p:txBody>
          </p:sp>
        </mc:Fallback>
      </mc:AlternateContent>
      <p:sp>
        <p:nvSpPr>
          <p:cNvPr id="4" name="Right Arrow 3">
            <a:hlinkClick r:id="rId3" action="ppaction://hlinksldjump"/>
          </p:cNvPr>
          <p:cNvSpPr/>
          <p:nvPr/>
        </p:nvSpPr>
        <p:spPr>
          <a:xfrm>
            <a:off x="7162800" y="5410200"/>
            <a:ext cx="1371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7980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1852</Words>
  <Application>Microsoft Office PowerPoint</Application>
  <PresentationFormat>On-screen Show (4:3)</PresentationFormat>
  <Paragraphs>352</Paragraphs>
  <Slides>63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63</vt:i4>
      </vt:variant>
    </vt:vector>
  </HeadingPairs>
  <TitlesOfParts>
    <vt:vector size="67" baseType="lpstr">
      <vt:lpstr>Arial</vt:lpstr>
      <vt:lpstr>Calibri</vt:lpstr>
      <vt:lpstr>Cambria Math</vt:lpstr>
      <vt:lpstr>Office Theme</vt:lpstr>
      <vt:lpstr>Algebra Unit 3 Part 1 Jeopardy</vt:lpstr>
      <vt:lpstr>1.7 $100</vt:lpstr>
      <vt:lpstr>1.7 $200</vt:lpstr>
      <vt:lpstr>1.7 $300</vt:lpstr>
      <vt:lpstr>1.7 $400</vt:lpstr>
      <vt:lpstr>1.7 $500</vt:lpstr>
      <vt:lpstr>1.8 $100</vt:lpstr>
      <vt:lpstr>1.8 $200</vt:lpstr>
      <vt:lpstr>1.8 $300</vt:lpstr>
      <vt:lpstr>1.8 $400</vt:lpstr>
      <vt:lpstr>1.8 $500</vt:lpstr>
      <vt:lpstr>2.4 $100</vt:lpstr>
      <vt:lpstr>2.4 $200</vt:lpstr>
      <vt:lpstr>2.4 $300</vt:lpstr>
      <vt:lpstr>2.4 $400</vt:lpstr>
      <vt:lpstr>2.4 $500</vt:lpstr>
      <vt:lpstr>2.5 $100</vt:lpstr>
      <vt:lpstr>2.5 $200</vt:lpstr>
      <vt:lpstr>2.5 $300</vt:lpstr>
      <vt:lpstr>2.5 $400</vt:lpstr>
      <vt:lpstr>2.5 $500</vt:lpstr>
      <vt:lpstr>2.6 $100</vt:lpstr>
      <vt:lpstr>2.6 $200</vt:lpstr>
      <vt:lpstr>2.6 $300</vt:lpstr>
      <vt:lpstr>2.6 $400</vt:lpstr>
      <vt:lpstr>2.6 $500</vt:lpstr>
      <vt:lpstr>Mystery $100</vt:lpstr>
      <vt:lpstr>Mystery $200</vt:lpstr>
      <vt:lpstr>Mystery $300</vt:lpstr>
      <vt:lpstr>Mystery $400</vt:lpstr>
      <vt:lpstr>Mystery $500</vt:lpstr>
      <vt:lpstr>1.7 $100 ANSWER</vt:lpstr>
      <vt:lpstr>1.7 $200 ANSWER</vt:lpstr>
      <vt:lpstr>1.7 $300 ANSWER</vt:lpstr>
      <vt:lpstr>1.7 $400 ANSWER</vt:lpstr>
      <vt:lpstr>1.7 $500 ANSWER</vt:lpstr>
      <vt:lpstr>1.8 $100 ANSWER</vt:lpstr>
      <vt:lpstr>1.8 $200 ANSWER</vt:lpstr>
      <vt:lpstr>1.8 $300 ANSWER</vt:lpstr>
      <vt:lpstr>1.8 $400 ANSWER</vt:lpstr>
      <vt:lpstr>1.8 $500 ANSWER</vt:lpstr>
      <vt:lpstr>2.4 $100 ANSWER</vt:lpstr>
      <vt:lpstr>2.4 $200 ANSWER</vt:lpstr>
      <vt:lpstr>2.4 $300 ANSWER</vt:lpstr>
      <vt:lpstr>2.4 $400 ANSWER</vt:lpstr>
      <vt:lpstr>2.4 $500 ANSWER</vt:lpstr>
      <vt:lpstr>2.5 $100 ANSWER</vt:lpstr>
      <vt:lpstr>2.5 $200 ANSWER</vt:lpstr>
      <vt:lpstr>2.5 $300 ANSWER</vt:lpstr>
      <vt:lpstr>2.5 $400 ANSWER</vt:lpstr>
      <vt:lpstr>2.5 $500 ANSWER</vt:lpstr>
      <vt:lpstr>2.6 $100 ANSWER</vt:lpstr>
      <vt:lpstr>2.6 $200 ANSWER</vt:lpstr>
      <vt:lpstr>2.6 $300 ANSWER</vt:lpstr>
      <vt:lpstr>2.6 $400 ANSWER</vt:lpstr>
      <vt:lpstr>2.6 $500 ANSWER</vt:lpstr>
      <vt:lpstr>Mystery $100 ANSWER</vt:lpstr>
      <vt:lpstr>Mystery $200 ANSWER</vt:lpstr>
      <vt:lpstr>Mystery $300 ANSWER</vt:lpstr>
      <vt:lpstr>Mystery $400 ANSWER</vt:lpstr>
      <vt:lpstr>Mystery $500 ANSWER</vt:lpstr>
      <vt:lpstr>Final Jeopardy</vt:lpstr>
      <vt:lpstr>Final Jeopardy ANSWER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 Unit 3 Part 1 Jeopardy</dc:title>
  <dc:creator>byronrs</dc:creator>
  <cp:lastModifiedBy>BYRON, RENEE</cp:lastModifiedBy>
  <cp:revision>47</cp:revision>
  <cp:lastPrinted>2016-08-05T20:23:00Z</cp:lastPrinted>
  <dcterms:created xsi:type="dcterms:W3CDTF">2014-09-28T21:27:17Z</dcterms:created>
  <dcterms:modified xsi:type="dcterms:W3CDTF">2016-09-22T11:34:42Z</dcterms:modified>
</cp:coreProperties>
</file>