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302" r:id="rId44"/>
    <p:sldId id="303" r:id="rId45"/>
    <p:sldId id="304" r:id="rId46"/>
    <p:sldId id="305" r:id="rId47"/>
    <p:sldId id="306" r:id="rId48"/>
    <p:sldId id="307" r:id="rId49"/>
    <p:sldId id="308" r:id="rId50"/>
    <p:sldId id="309" r:id="rId51"/>
    <p:sldId id="310" r:id="rId52"/>
    <p:sldId id="299" r:id="rId53"/>
    <p:sldId id="300" r:id="rId54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5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6833" cy="464185"/>
          </a:xfrm>
          <a:prstGeom prst="rect">
            <a:avLst/>
          </a:prstGeom>
        </p:spPr>
        <p:txBody>
          <a:bodyPr vert="horz" lIns="92957" tIns="46478" rIns="92957" bIns="4647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lIns="92957" tIns="46478" rIns="92957" bIns="46478" rtlCol="0"/>
          <a:lstStyle>
            <a:lvl1pPr algn="r">
              <a:defRPr sz="1200"/>
            </a:lvl1pPr>
          </a:lstStyle>
          <a:p>
            <a:fld id="{801C01F2-21A3-4FDE-AB4D-8BBCA843B914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17904"/>
            <a:ext cx="3026833" cy="464185"/>
          </a:xfrm>
          <a:prstGeom prst="rect">
            <a:avLst/>
          </a:prstGeom>
        </p:spPr>
        <p:txBody>
          <a:bodyPr vert="horz" lIns="92957" tIns="46478" rIns="92957" bIns="4647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lIns="92957" tIns="46478" rIns="92957" bIns="46478" rtlCol="0" anchor="b"/>
          <a:lstStyle>
            <a:lvl1pPr algn="r">
              <a:defRPr sz="1200"/>
            </a:lvl1pPr>
          </a:lstStyle>
          <a:p>
            <a:fld id="{BF9C6E76-793D-4400-A029-73BA9B2F8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8050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978B3-AF04-4AC2-BC6E-B2713007D0EF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309C-270D-401A-9083-BFDA79576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75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978B3-AF04-4AC2-BC6E-B2713007D0EF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309C-270D-401A-9083-BFDA79576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16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978B3-AF04-4AC2-BC6E-B2713007D0EF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309C-270D-401A-9083-BFDA79576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169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978B3-AF04-4AC2-BC6E-B2713007D0EF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309C-270D-401A-9083-BFDA79576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51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978B3-AF04-4AC2-BC6E-B2713007D0EF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309C-270D-401A-9083-BFDA79576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478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978B3-AF04-4AC2-BC6E-B2713007D0EF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309C-270D-401A-9083-BFDA79576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382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978B3-AF04-4AC2-BC6E-B2713007D0EF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309C-270D-401A-9083-BFDA79576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831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978B3-AF04-4AC2-BC6E-B2713007D0EF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309C-270D-401A-9083-BFDA79576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984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978B3-AF04-4AC2-BC6E-B2713007D0EF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309C-270D-401A-9083-BFDA79576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520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978B3-AF04-4AC2-BC6E-B2713007D0EF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309C-270D-401A-9083-BFDA79576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115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978B3-AF04-4AC2-BC6E-B2713007D0EF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309C-270D-401A-9083-BFDA79576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619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978B3-AF04-4AC2-BC6E-B2713007D0EF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9309C-270D-401A-9083-BFDA79576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362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9.xml"/><Relationship Id="rId18" Type="http://schemas.openxmlformats.org/officeDocument/2006/relationships/slide" Target="slide10.xml"/><Relationship Id="rId26" Type="http://schemas.openxmlformats.org/officeDocument/2006/relationships/slide" Target="slide26.xml"/><Relationship Id="rId3" Type="http://schemas.openxmlformats.org/officeDocument/2006/relationships/slide" Target="slide7.xml"/><Relationship Id="rId21" Type="http://schemas.openxmlformats.org/officeDocument/2006/relationships/slide" Target="slide25.xml"/><Relationship Id="rId7" Type="http://schemas.openxmlformats.org/officeDocument/2006/relationships/slide" Target="slide3.xml"/><Relationship Id="rId12" Type="http://schemas.openxmlformats.org/officeDocument/2006/relationships/slide" Target="slide4.xml"/><Relationship Id="rId17" Type="http://schemas.openxmlformats.org/officeDocument/2006/relationships/slide" Target="slide5.xml"/><Relationship Id="rId25" Type="http://schemas.openxmlformats.org/officeDocument/2006/relationships/slide" Target="slide21.xml"/><Relationship Id="rId2" Type="http://schemas.openxmlformats.org/officeDocument/2006/relationships/slide" Target="slide2.xml"/><Relationship Id="rId16" Type="http://schemas.openxmlformats.org/officeDocument/2006/relationships/slide" Target="slide24.xml"/><Relationship Id="rId20" Type="http://schemas.openxmlformats.org/officeDocument/2006/relationships/slide" Target="slide20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2.xml"/><Relationship Id="rId11" Type="http://schemas.openxmlformats.org/officeDocument/2006/relationships/slide" Target="slide23.xml"/><Relationship Id="rId24" Type="http://schemas.openxmlformats.org/officeDocument/2006/relationships/slide" Target="slide16.xml"/><Relationship Id="rId5" Type="http://schemas.openxmlformats.org/officeDocument/2006/relationships/slide" Target="slide17.xml"/><Relationship Id="rId15" Type="http://schemas.openxmlformats.org/officeDocument/2006/relationships/slide" Target="slide19.xml"/><Relationship Id="rId23" Type="http://schemas.openxmlformats.org/officeDocument/2006/relationships/slide" Target="slide11.xml"/><Relationship Id="rId10" Type="http://schemas.openxmlformats.org/officeDocument/2006/relationships/slide" Target="slide18.xml"/><Relationship Id="rId19" Type="http://schemas.openxmlformats.org/officeDocument/2006/relationships/slide" Target="slide15.xml"/><Relationship Id="rId4" Type="http://schemas.openxmlformats.org/officeDocument/2006/relationships/slide" Target="slide12.xml"/><Relationship Id="rId9" Type="http://schemas.openxmlformats.org/officeDocument/2006/relationships/slide" Target="slide13.xml"/><Relationship Id="rId14" Type="http://schemas.openxmlformats.org/officeDocument/2006/relationships/slide" Target="slide14.xml"/><Relationship Id="rId22" Type="http://schemas.openxmlformats.org/officeDocument/2006/relationships/slide" Target="slide6.xml"/><Relationship Id="rId27" Type="http://schemas.openxmlformats.org/officeDocument/2006/relationships/slide" Target="slide2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3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3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3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3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4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4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4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4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4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4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4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4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49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5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5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5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5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0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3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3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Algebra Final Exam Jeopardy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7247260"/>
              </p:ext>
            </p:extLst>
          </p:nvPr>
        </p:nvGraphicFramePr>
        <p:xfrm>
          <a:off x="457200" y="1600200"/>
          <a:ext cx="8229600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Unit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Unit 5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Unit</a:t>
                      </a:r>
                      <a:r>
                        <a:rPr lang="en-US" baseline="0" dirty="0"/>
                        <a:t> 5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Unit 6*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mystery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linkClick r:id="rId2" action="ppaction://hlinksldjump"/>
                        </a:rPr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linkClick r:id="rId3" action="ppaction://hlinksldjump"/>
                        </a:rPr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linkClick r:id="rId4" action="ppaction://hlinksldjump"/>
                        </a:rPr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linkClick r:id="rId5" action="ppaction://hlinksldjump"/>
                        </a:rPr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linkClick r:id="rId6" action="ppaction://hlinksldjump"/>
                        </a:rPr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linkClick r:id="rId7" action="ppaction://hlinksldjump"/>
                        </a:rPr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linkClick r:id="rId8" action="ppaction://hlinksldjump"/>
                        </a:rPr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linkClick r:id="rId9" action="ppaction://hlinksldjump"/>
                        </a:rPr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linkClick r:id="rId10" action="ppaction://hlinksldjump"/>
                        </a:rPr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linkClick r:id="rId11" action="ppaction://hlinksldjump"/>
                        </a:rPr>
                        <a:t>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linkClick r:id="rId12" action="ppaction://hlinksldjump"/>
                        </a:rPr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linkClick r:id="rId13" action="ppaction://hlinksldjump"/>
                        </a:rPr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linkClick r:id="rId14" action="ppaction://hlinksldjump"/>
                        </a:rPr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linkClick r:id="rId15" action="ppaction://hlinksldjump"/>
                        </a:rPr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linkClick r:id="rId16" action="ppaction://hlinksldjump"/>
                        </a:rPr>
                        <a:t>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linkClick r:id="rId17" action="ppaction://hlinksldjump"/>
                        </a:rPr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linkClick r:id="rId18" action="ppaction://hlinksldjump"/>
                        </a:rPr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linkClick r:id="rId19" action="ppaction://hlinksldjump"/>
                        </a:rPr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linkClick r:id="rId20" action="ppaction://hlinksldjump"/>
                        </a:rPr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linkClick r:id="rId21" action="ppaction://hlinksldjump"/>
                        </a:rPr>
                        <a:t>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linkClick r:id="rId22" action="ppaction://hlinksldjump"/>
                        </a:rPr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linkClick r:id="rId23" action="ppaction://hlinksldjump"/>
                        </a:rPr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linkClick r:id="rId24" action="ppaction://hlinksldjump"/>
                        </a:rPr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linkClick r:id="rId25" action="ppaction://hlinksldjump"/>
                        </a:rPr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linkClick r:id="rId26" action="ppaction://hlinksldjump"/>
                        </a:rPr>
                        <a:t>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3591523"/>
              </p:ext>
            </p:extLst>
          </p:nvPr>
        </p:nvGraphicFramePr>
        <p:xfrm>
          <a:off x="1097280" y="5467149"/>
          <a:ext cx="2213811" cy="616017"/>
        </p:xfrm>
        <a:graphic>
          <a:graphicData uri="http://schemas.openxmlformats.org/drawingml/2006/table">
            <a:tbl>
              <a:tblPr/>
              <a:tblGrid>
                <a:gridCol w="22138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16017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omic Sans MS" panose="030F0702030302020204" pitchFamily="66" charset="0"/>
                          <a:hlinkClick r:id="rId27" action="ppaction://hlinksldjump"/>
                        </a:rPr>
                        <a:t>Final Jeopardy</a:t>
                      </a:r>
                      <a:endParaRPr lang="en-US" sz="2000" b="1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58921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5 A  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State the x-intercepts for the following function:</a:t>
            </a:r>
          </a:p>
          <a:p>
            <a:pPr marL="0" indent="0" algn="ctr">
              <a:buNone/>
            </a:pPr>
            <a:r>
              <a:rPr lang="en-US" sz="8000" b="1" dirty="0"/>
              <a:t>y = 5x</a:t>
            </a:r>
            <a:r>
              <a:rPr lang="en-US" sz="8000" b="1" baseline="30000" dirty="0"/>
              <a:t>2</a:t>
            </a:r>
            <a:r>
              <a:rPr lang="en-US" sz="8000" b="1" dirty="0"/>
              <a:t> – 6x – 2</a:t>
            </a:r>
          </a:p>
          <a:p>
            <a:pPr marL="0" indent="0" algn="ctr">
              <a:buNone/>
            </a:pPr>
            <a:endParaRPr lang="en-US" sz="6000" b="1" dirty="0"/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7010400" y="5257800"/>
            <a:ext cx="14478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2045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5 A   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400" dirty="0"/>
              <a:t>The dimensions of a box are: </a:t>
            </a:r>
            <a:r>
              <a:rPr lang="en-US" sz="4400" b="1" dirty="0"/>
              <a:t>3 cm</a:t>
            </a:r>
            <a:r>
              <a:rPr lang="en-US" sz="4400" dirty="0"/>
              <a:t>, </a:t>
            </a:r>
            <a:r>
              <a:rPr lang="en-US" sz="4400" b="1" dirty="0"/>
              <a:t>(x + 2) cm</a:t>
            </a:r>
            <a:r>
              <a:rPr lang="en-US" sz="4400" dirty="0"/>
              <a:t>, and </a:t>
            </a:r>
            <a:r>
              <a:rPr lang="en-US" sz="4400" b="1" dirty="0"/>
              <a:t>(x + 4) cm</a:t>
            </a:r>
            <a:r>
              <a:rPr lang="en-US" sz="4400" dirty="0"/>
              <a:t>.  If the volume of the box is 297 cm</a:t>
            </a:r>
            <a:r>
              <a:rPr lang="en-US" sz="4400" baseline="30000" dirty="0"/>
              <a:t>3</a:t>
            </a:r>
            <a:r>
              <a:rPr lang="en-US" sz="4400" dirty="0"/>
              <a:t>, find the dimensions of all three sides.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7010400" y="5257800"/>
            <a:ext cx="14478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0828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5 B 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is the maximum value of the function:</a:t>
            </a:r>
          </a:p>
          <a:p>
            <a:pPr marL="0" indent="0" algn="ctr">
              <a:buNone/>
            </a:pPr>
            <a:r>
              <a:rPr lang="en-US" sz="8000" b="1" dirty="0"/>
              <a:t>f(x) = -x</a:t>
            </a:r>
            <a:r>
              <a:rPr lang="en-US" sz="8000" b="1" baseline="30000" dirty="0"/>
              <a:t>2</a:t>
            </a:r>
            <a:r>
              <a:rPr lang="en-US" sz="8000" b="1" baseline="-25000" dirty="0"/>
              <a:t> </a:t>
            </a:r>
            <a:r>
              <a:rPr lang="en-US" sz="8000" b="1" dirty="0"/>
              <a:t>+ 4</a:t>
            </a:r>
          </a:p>
          <a:p>
            <a:pPr marL="0" indent="0" algn="ctr">
              <a:buNone/>
            </a:pPr>
            <a:r>
              <a:rPr lang="en-US" sz="4400" b="1" dirty="0"/>
              <a:t> </a:t>
            </a:r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7010400" y="5257800"/>
            <a:ext cx="14478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107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5  B  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Simplify the expression:</a:t>
            </a:r>
          </a:p>
          <a:p>
            <a:pPr marL="0" indent="0">
              <a:buNone/>
            </a:pPr>
            <a:r>
              <a:rPr lang="en-US" sz="5400" b="1" dirty="0"/>
              <a:t>(5x</a:t>
            </a:r>
            <a:r>
              <a:rPr lang="en-US" sz="5400" b="1" baseline="30000" dirty="0"/>
              <a:t>2</a:t>
            </a:r>
            <a:r>
              <a:rPr lang="en-US" sz="5400" b="1" dirty="0"/>
              <a:t> – 4x + 7) – (6x</a:t>
            </a:r>
            <a:r>
              <a:rPr lang="en-US" sz="5400" b="1" baseline="30000" dirty="0"/>
              <a:t>2</a:t>
            </a:r>
            <a:r>
              <a:rPr lang="en-US" sz="5400" b="1" dirty="0"/>
              <a:t> + x – 2)</a:t>
            </a:r>
          </a:p>
          <a:p>
            <a:pPr marL="0" indent="0">
              <a:buNone/>
            </a:pPr>
            <a:r>
              <a:rPr lang="en-US" sz="4400" dirty="0"/>
              <a:t>What are the coefficients?</a:t>
            </a:r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7010400" y="5257800"/>
            <a:ext cx="14478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4294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5 B 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Factor completely:</a:t>
            </a:r>
          </a:p>
          <a:p>
            <a:pPr marL="0" indent="0" algn="ctr">
              <a:buNone/>
            </a:pPr>
            <a:r>
              <a:rPr lang="en-US" sz="7200" b="1" dirty="0"/>
              <a:t>x</a:t>
            </a:r>
            <a:r>
              <a:rPr lang="en-US" sz="7200" b="1" baseline="30000" dirty="0"/>
              <a:t>3</a:t>
            </a:r>
            <a:r>
              <a:rPr lang="en-US" sz="7200" b="1" dirty="0"/>
              <a:t> – 4x</a:t>
            </a:r>
            <a:r>
              <a:rPr lang="en-US" sz="7200" b="1" baseline="30000" dirty="0"/>
              <a:t>2</a:t>
            </a:r>
            <a:r>
              <a:rPr lang="en-US" sz="7200" b="1" dirty="0"/>
              <a:t> – 12x </a:t>
            </a:r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7010400" y="5257800"/>
            <a:ext cx="14478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5274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5 B 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ball is launched, and its path is modeled by the function:</a:t>
            </a:r>
          </a:p>
          <a:p>
            <a:pPr marL="0" indent="0" algn="ctr">
              <a:buNone/>
            </a:pPr>
            <a:r>
              <a:rPr lang="en-US" sz="5400" b="1" dirty="0"/>
              <a:t>h = -16t</a:t>
            </a:r>
            <a:r>
              <a:rPr lang="en-US" sz="5400" b="1" baseline="30000" dirty="0"/>
              <a:t>2</a:t>
            </a:r>
            <a:r>
              <a:rPr lang="en-US" sz="5400" b="1" dirty="0"/>
              <a:t> + 20t + 2</a:t>
            </a:r>
          </a:p>
          <a:p>
            <a:pPr marL="0" indent="0">
              <a:buNone/>
            </a:pPr>
            <a:r>
              <a:rPr lang="en-US" sz="2800" dirty="0"/>
              <a:t>Where h is the height of the ball and t is the time in seconds.  </a:t>
            </a:r>
          </a:p>
          <a:p>
            <a:pPr marL="0" indent="0">
              <a:buNone/>
            </a:pPr>
            <a:r>
              <a:rPr lang="en-US" sz="2800" dirty="0"/>
              <a:t>What is the maximum height of the ball?</a:t>
            </a:r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7010400" y="5257800"/>
            <a:ext cx="14478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591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5  B   5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ball is launched, and its path is modeled by the function:</a:t>
            </a:r>
          </a:p>
          <a:p>
            <a:pPr marL="0" indent="0" algn="ctr">
              <a:buNone/>
            </a:pPr>
            <a:r>
              <a:rPr lang="en-US" sz="6000" b="1" dirty="0"/>
              <a:t>h = -16t</a:t>
            </a:r>
            <a:r>
              <a:rPr lang="en-US" sz="6000" b="1" baseline="30000" dirty="0"/>
              <a:t>2</a:t>
            </a:r>
            <a:r>
              <a:rPr lang="en-US" sz="6000" b="1" dirty="0"/>
              <a:t> + 20t + 2</a:t>
            </a:r>
          </a:p>
          <a:p>
            <a:pPr marL="0" indent="0">
              <a:buNone/>
            </a:pPr>
            <a:r>
              <a:rPr lang="en-US" dirty="0"/>
              <a:t>Where h is the height of the ball and t is the time in seconds.  </a:t>
            </a:r>
          </a:p>
          <a:p>
            <a:pPr marL="0" indent="0">
              <a:buNone/>
            </a:pPr>
            <a:r>
              <a:rPr lang="en-US" dirty="0"/>
              <a:t>When does the ball hit the ground?</a:t>
            </a:r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7010400" y="5257800"/>
            <a:ext cx="14478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2304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6  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State the end behavior for the following function:</a:t>
            </a:r>
          </a:p>
          <a:p>
            <a:pPr marL="0" indent="0" algn="ctr">
              <a:buNone/>
            </a:pPr>
            <a:r>
              <a:rPr lang="en-US" sz="6000" b="1" dirty="0"/>
              <a:t>y = 3x</a:t>
            </a:r>
            <a:r>
              <a:rPr lang="en-US" sz="6000" b="1" baseline="30000" dirty="0"/>
              <a:t>4</a:t>
            </a:r>
            <a:r>
              <a:rPr lang="en-US" sz="6000" b="1" dirty="0"/>
              <a:t> – 4x</a:t>
            </a:r>
            <a:r>
              <a:rPr lang="en-US" sz="6000" b="1" baseline="30000" dirty="0"/>
              <a:t>5</a:t>
            </a:r>
            <a:r>
              <a:rPr lang="en-US" sz="6000" b="1" dirty="0"/>
              <a:t> + 8x</a:t>
            </a:r>
            <a:r>
              <a:rPr lang="en-US" sz="6000" b="1" baseline="30000" dirty="0"/>
              <a:t>2</a:t>
            </a:r>
            <a:endParaRPr lang="en-US" sz="6000" b="1" dirty="0"/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7010400" y="5257800"/>
            <a:ext cx="14478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9047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6 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Simplify: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88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8800" b="1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8800" b="1" i="1" smtClean="0">
                              <a:latin typeface="Cambria Math"/>
                            </a:rPr>
                            <m:t>𝟔𝟒</m:t>
                          </m:r>
                        </m:e>
                      </m:rad>
                    </m:oMath>
                  </m:oMathPara>
                </a14:m>
                <a:endParaRPr lang="en-US" b="1" i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ight Arrow 3">
            <a:hlinkClick r:id="rId3" action="ppaction://hlinksldjump"/>
          </p:cNvPr>
          <p:cNvSpPr/>
          <p:nvPr/>
        </p:nvSpPr>
        <p:spPr>
          <a:xfrm>
            <a:off x="7010400" y="5257800"/>
            <a:ext cx="14478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4352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6 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Write an equation for the following polynomial.  Assume a = 1.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7010400" y="5257800"/>
            <a:ext cx="14478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590800"/>
            <a:ext cx="3889208" cy="3802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6889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4  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/>
              <a:t>y = 3(0.875)</a:t>
            </a:r>
            <a:r>
              <a:rPr lang="en-US" sz="6600" baseline="30000" dirty="0"/>
              <a:t>x</a:t>
            </a:r>
          </a:p>
          <a:p>
            <a:pPr marL="0" indent="0" algn="ctr">
              <a:buNone/>
            </a:pPr>
            <a:r>
              <a:rPr lang="en-US" sz="6600" baseline="30000" dirty="0"/>
              <a:t>Growth or decay?  Why?</a:t>
            </a:r>
            <a:endParaRPr lang="en-US" sz="6600" dirty="0"/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7010400" y="5257800"/>
            <a:ext cx="14478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3823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6  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Solve the system of functions:</a:t>
            </a:r>
          </a:p>
          <a:p>
            <a:pPr marL="0" indent="0" algn="ctr">
              <a:buNone/>
            </a:pPr>
            <a:r>
              <a:rPr lang="en-US" sz="6600" b="1" dirty="0"/>
              <a:t>y = x</a:t>
            </a:r>
            <a:r>
              <a:rPr lang="en-US" sz="6600" b="1" baseline="30000" dirty="0"/>
              <a:t>2</a:t>
            </a:r>
            <a:endParaRPr lang="en-US" sz="6600" b="1" dirty="0"/>
          </a:p>
          <a:p>
            <a:pPr marL="0" indent="0" algn="ctr">
              <a:buNone/>
            </a:pPr>
            <a:r>
              <a:rPr lang="en-US" sz="6600" b="1" dirty="0"/>
              <a:t>y = 10x - 24</a:t>
            </a:r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7010400" y="5257800"/>
            <a:ext cx="14478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5429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6   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4000" b="1" dirty="0"/>
              <a:t>y = 2(x + 4)(x – 2)</a:t>
            </a:r>
            <a:r>
              <a:rPr lang="en-US" sz="4000" b="1" baseline="30000" dirty="0"/>
              <a:t>2</a:t>
            </a:r>
            <a:r>
              <a:rPr lang="en-US" sz="4000" b="1" dirty="0"/>
              <a:t>(x + 1)</a:t>
            </a:r>
            <a:r>
              <a:rPr lang="en-US" sz="4000" b="1" baseline="30000" dirty="0"/>
              <a:t>2</a:t>
            </a:r>
          </a:p>
          <a:p>
            <a:pPr marL="742950" indent="-742950">
              <a:buAutoNum type="alphaUcPeriod"/>
            </a:pPr>
            <a:r>
              <a:rPr lang="en-US" sz="4000" dirty="0"/>
              <a:t>What are the crossing </a:t>
            </a:r>
            <a:r>
              <a:rPr lang="en-US" sz="4000" dirty="0" err="1"/>
              <a:t>zeros</a:t>
            </a:r>
            <a:r>
              <a:rPr lang="en-US" sz="4000" dirty="0"/>
              <a:t>?</a:t>
            </a:r>
          </a:p>
          <a:p>
            <a:pPr marL="742950" indent="-742950">
              <a:buAutoNum type="alphaUcPeriod"/>
            </a:pPr>
            <a:r>
              <a:rPr lang="en-US" sz="4000" dirty="0"/>
              <a:t>What are the touching </a:t>
            </a:r>
            <a:r>
              <a:rPr lang="en-US" sz="4000" dirty="0" err="1"/>
              <a:t>zeros</a:t>
            </a:r>
            <a:r>
              <a:rPr lang="en-US" sz="4000" dirty="0"/>
              <a:t>?</a:t>
            </a:r>
          </a:p>
          <a:p>
            <a:pPr marL="742950" indent="-742950">
              <a:buAutoNum type="alphaUcPeriod"/>
            </a:pPr>
            <a:r>
              <a:rPr lang="en-US" sz="4000" dirty="0"/>
              <a:t>What is the y-intercept?</a:t>
            </a:r>
          </a:p>
          <a:p>
            <a:pPr marL="742950" indent="-742950">
              <a:buAutoNum type="alphaUcPeriod"/>
            </a:pPr>
            <a:r>
              <a:rPr lang="en-US" sz="4000" dirty="0"/>
              <a:t>What is the degree of the function?</a:t>
            </a:r>
          </a:p>
          <a:p>
            <a:pPr marL="742950" indent="-742950">
              <a:buAutoNum type="alphaUcPeriod"/>
            </a:pPr>
            <a:r>
              <a:rPr lang="en-US" sz="4000" dirty="0"/>
              <a:t>State the end behavior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7010400" y="5257800"/>
            <a:ext cx="14478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3844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Mystery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Estimate the correlation coefficient:</a:t>
            </a:r>
          </a:p>
          <a:p>
            <a:pPr marL="514350" indent="-514350">
              <a:buAutoNum type="alphaUcPeriod"/>
            </a:pPr>
            <a:r>
              <a:rPr lang="en-US" dirty="0"/>
              <a:t>5</a:t>
            </a:r>
          </a:p>
          <a:p>
            <a:pPr marL="514350" indent="-514350">
              <a:buAutoNum type="alphaUcPeriod"/>
            </a:pPr>
            <a:r>
              <a:rPr lang="en-US" dirty="0"/>
              <a:t>2</a:t>
            </a:r>
          </a:p>
          <a:p>
            <a:pPr marL="514350" indent="-514350">
              <a:buAutoNum type="alphaUcPeriod"/>
            </a:pPr>
            <a:r>
              <a:rPr lang="en-US" dirty="0"/>
              <a:t>0.9</a:t>
            </a:r>
          </a:p>
          <a:p>
            <a:pPr marL="514350" indent="-514350">
              <a:buAutoNum type="alphaUcPeriod"/>
            </a:pPr>
            <a:r>
              <a:rPr lang="en-US" dirty="0"/>
              <a:t>-.8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7162800" y="4419600"/>
            <a:ext cx="14478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4734C2E-41D7-4757-9BEC-E28CBE2D6F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1234" y="2302683"/>
            <a:ext cx="5115877" cy="2421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607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Mystery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simplify: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7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72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72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7200" b="0" i="1" smtClean="0">
                                  <a:latin typeface="Cambria Math" panose="02040503050406030204" pitchFamily="18" charset="0"/>
                                </a:rPr>
                                <m:t>18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ight Arrow 3">
            <a:hlinkClick r:id="rId3" action="ppaction://hlinksldjump"/>
          </p:cNvPr>
          <p:cNvSpPr/>
          <p:nvPr/>
        </p:nvSpPr>
        <p:spPr>
          <a:xfrm>
            <a:off x="7156784" y="5486400"/>
            <a:ext cx="14478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0992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Mystery 3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Solve:   </a:t>
            </a:r>
            <a:r>
              <a:rPr lang="en-US" sz="7200" dirty="0"/>
              <a:t>4(x – 2)</a:t>
            </a:r>
            <a:r>
              <a:rPr lang="en-US" sz="7200" baseline="30000" dirty="0"/>
              <a:t>2</a:t>
            </a:r>
            <a:r>
              <a:rPr lang="en-US" sz="7200" dirty="0"/>
              <a:t> = -36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ight Arrow 4">
            <a:hlinkClick r:id="rId2" action="ppaction://hlinksldjump"/>
          </p:cNvPr>
          <p:cNvSpPr/>
          <p:nvPr/>
        </p:nvSpPr>
        <p:spPr>
          <a:xfrm>
            <a:off x="7156784" y="5486400"/>
            <a:ext cx="14478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438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Mystery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400" b="1" dirty="0">
                <a:solidFill>
                  <a:srgbClr val="FF0000"/>
                </a:solidFill>
              </a:rPr>
              <a:t>Daily Double!  Worth 8 points!</a:t>
            </a:r>
          </a:p>
          <a:p>
            <a:pPr marL="0" indent="0">
              <a:buNone/>
            </a:pPr>
            <a:r>
              <a:rPr lang="en-US" sz="2400" dirty="0"/>
              <a:t>Find the roots.  Leave your answer in simplest radical form.</a:t>
            </a:r>
          </a:p>
          <a:p>
            <a:pPr marL="0" indent="0" algn="ctr">
              <a:buNone/>
            </a:pPr>
            <a:r>
              <a:rPr lang="en-US" sz="7200" dirty="0"/>
              <a:t>y = 3x</a:t>
            </a:r>
            <a:r>
              <a:rPr lang="en-US" sz="7200" baseline="30000" dirty="0"/>
              <a:t>2</a:t>
            </a:r>
            <a:r>
              <a:rPr lang="en-US" sz="7200" dirty="0"/>
              <a:t> – 4x – 6 </a:t>
            </a:r>
          </a:p>
        </p:txBody>
      </p:sp>
      <p:sp>
        <p:nvSpPr>
          <p:cNvPr id="5" name="Right Arrow 4">
            <a:hlinkClick r:id="rId2" action="ppaction://hlinksldjump"/>
          </p:cNvPr>
          <p:cNvSpPr/>
          <p:nvPr/>
        </p:nvSpPr>
        <p:spPr>
          <a:xfrm>
            <a:off x="7156784" y="5486400"/>
            <a:ext cx="14478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9473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Mystery 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Solve. Leave answer in simplest radical form.  </a:t>
            </a:r>
          </a:p>
          <a:p>
            <a:pPr marL="0" indent="0" algn="ctr">
              <a:buNone/>
            </a:pPr>
            <a:r>
              <a:rPr lang="en-US" sz="4800" dirty="0"/>
              <a:t>2x</a:t>
            </a:r>
            <a:r>
              <a:rPr lang="en-US" sz="4800" baseline="30000" dirty="0"/>
              <a:t>2</a:t>
            </a:r>
            <a:r>
              <a:rPr lang="en-US" sz="4800" dirty="0"/>
              <a:t> + 3x – 1 = x</a:t>
            </a:r>
            <a:r>
              <a:rPr lang="en-US" sz="4800" baseline="30000" dirty="0"/>
              <a:t>2</a:t>
            </a:r>
            <a:r>
              <a:rPr lang="en-US" sz="4800" dirty="0"/>
              <a:t> + 5x – 7 </a:t>
            </a:r>
          </a:p>
        </p:txBody>
      </p:sp>
      <p:sp>
        <p:nvSpPr>
          <p:cNvPr id="5" name="Right Arrow 4">
            <a:hlinkClick r:id="rId2" action="ppaction://hlinksldjump"/>
          </p:cNvPr>
          <p:cNvSpPr/>
          <p:nvPr/>
        </p:nvSpPr>
        <p:spPr>
          <a:xfrm>
            <a:off x="7156784" y="5486400"/>
            <a:ext cx="14478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2201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Jeopardy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You have a rectangle with dimensions </a:t>
            </a:r>
            <a:r>
              <a:rPr lang="en-US" sz="4400" b="1" dirty="0"/>
              <a:t>x cm </a:t>
            </a:r>
            <a:r>
              <a:rPr lang="en-US" sz="4400" dirty="0"/>
              <a:t>and </a:t>
            </a:r>
            <a:r>
              <a:rPr lang="en-US" sz="4400" b="1" dirty="0"/>
              <a:t>(x + 8) cm.  </a:t>
            </a:r>
            <a:r>
              <a:rPr lang="en-US" sz="4400" dirty="0"/>
              <a:t>The area of the box is 20 cm.  Find the length and width of the rectangle.</a:t>
            </a:r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7156784" y="5486400"/>
            <a:ext cx="14478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1256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4 1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400" dirty="0"/>
              <a:t>y = 3(0.875)</a:t>
            </a:r>
            <a:r>
              <a:rPr lang="en-US" sz="4400" baseline="30000" dirty="0"/>
              <a:t>x</a:t>
            </a:r>
          </a:p>
          <a:p>
            <a:pPr marL="0" indent="0" algn="ctr">
              <a:buNone/>
            </a:pPr>
            <a:r>
              <a:rPr lang="en-US" sz="4400" baseline="30000" dirty="0"/>
              <a:t>Growth or decay?  Why?</a:t>
            </a:r>
            <a:endParaRPr lang="en-US" sz="4400" dirty="0"/>
          </a:p>
          <a:p>
            <a:pPr marL="0" indent="0">
              <a:buNone/>
            </a:pPr>
            <a:r>
              <a:rPr lang="en-US" sz="4400" b="1" dirty="0">
                <a:solidFill>
                  <a:srgbClr val="FF0000"/>
                </a:solidFill>
              </a:rPr>
              <a:t>Decay: 0.875 is between 0 and 1</a:t>
            </a:r>
          </a:p>
        </p:txBody>
      </p:sp>
      <p:sp>
        <p:nvSpPr>
          <p:cNvPr id="4" name="U-Turn Arrow 3">
            <a:hlinkClick r:id="rId2" action="ppaction://hlinksldjump"/>
          </p:cNvPr>
          <p:cNvSpPr/>
          <p:nvPr/>
        </p:nvSpPr>
        <p:spPr>
          <a:xfrm>
            <a:off x="7467600" y="5181600"/>
            <a:ext cx="914400" cy="91440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4490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4 2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600" dirty="0"/>
              <a:t>y = 0.5(1.25)</a:t>
            </a:r>
            <a:r>
              <a:rPr lang="en-US" sz="3600" baseline="30000" dirty="0"/>
              <a:t>x</a:t>
            </a:r>
            <a:r>
              <a:rPr lang="en-US" sz="3600" dirty="0"/>
              <a:t> </a:t>
            </a:r>
          </a:p>
          <a:p>
            <a:pPr marL="0" indent="0" algn="ctr">
              <a:buNone/>
            </a:pPr>
            <a:r>
              <a:rPr lang="en-US" sz="3600" dirty="0"/>
              <a:t>Growth or decay?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FF0000"/>
                </a:solidFill>
              </a:rPr>
              <a:t>Growth: 1.25 is greater than 1</a:t>
            </a:r>
          </a:p>
        </p:txBody>
      </p:sp>
      <p:sp>
        <p:nvSpPr>
          <p:cNvPr id="4" name="U-Turn Arrow 3">
            <a:hlinkClick r:id="rId2" action="ppaction://hlinksldjump"/>
          </p:cNvPr>
          <p:cNvSpPr/>
          <p:nvPr/>
        </p:nvSpPr>
        <p:spPr>
          <a:xfrm>
            <a:off x="7467600" y="5181600"/>
            <a:ext cx="914400" cy="91440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09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4  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/>
              <a:t>y = 0.5(1.25)</a:t>
            </a:r>
            <a:r>
              <a:rPr lang="en-US" sz="6600" baseline="30000" dirty="0"/>
              <a:t>x</a:t>
            </a:r>
            <a:r>
              <a:rPr lang="en-US" sz="6600" dirty="0"/>
              <a:t> </a:t>
            </a:r>
          </a:p>
          <a:p>
            <a:pPr marL="0" indent="0" algn="ctr">
              <a:buNone/>
            </a:pPr>
            <a:r>
              <a:rPr lang="en-US" sz="6600" dirty="0"/>
              <a:t>Growth or decay?</a:t>
            </a:r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7010400" y="5257800"/>
            <a:ext cx="14478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24700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4  3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y = 1.5(0.5)</a:t>
            </a:r>
            <a:r>
              <a:rPr lang="en-US" baseline="30000" dirty="0"/>
              <a:t>X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State the initial value and the growth/decay factor</a:t>
            </a:r>
          </a:p>
          <a:p>
            <a:pPr marL="0" indent="0">
              <a:buNone/>
            </a:pPr>
            <a:r>
              <a:rPr lang="en-US" sz="4000" b="1" dirty="0">
                <a:solidFill>
                  <a:srgbClr val="FF0000"/>
                </a:solidFill>
              </a:rPr>
              <a:t>Initial value: 1.5</a:t>
            </a:r>
          </a:p>
          <a:p>
            <a:pPr marL="0" indent="0">
              <a:buNone/>
            </a:pPr>
            <a:r>
              <a:rPr lang="en-US" sz="4000" b="1" dirty="0">
                <a:solidFill>
                  <a:srgbClr val="FF0000"/>
                </a:solidFill>
              </a:rPr>
              <a:t>Decay factor: 0.5</a:t>
            </a:r>
          </a:p>
        </p:txBody>
      </p:sp>
      <p:sp>
        <p:nvSpPr>
          <p:cNvPr id="4" name="U-Turn Arrow 3">
            <a:hlinkClick r:id="rId2" action="ppaction://hlinksldjump"/>
          </p:cNvPr>
          <p:cNvSpPr/>
          <p:nvPr/>
        </p:nvSpPr>
        <p:spPr>
          <a:xfrm>
            <a:off x="7467600" y="5181600"/>
            <a:ext cx="914400" cy="91440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5706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4  4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town has 4000 people.  It loses 2.5% of its population each year.  How many people will be left in 80 years?</a:t>
            </a:r>
          </a:p>
          <a:p>
            <a:pPr marL="0" indent="0">
              <a:buNone/>
            </a:pPr>
            <a:r>
              <a:rPr lang="en-US" dirty="0"/>
              <a:t>100% - 2.5% = 97.5% = 0.975</a:t>
            </a:r>
          </a:p>
          <a:p>
            <a:pPr marL="0" indent="0">
              <a:buNone/>
            </a:pPr>
            <a:r>
              <a:rPr lang="en-US" dirty="0"/>
              <a:t>y= 4000(0.975)</a:t>
            </a:r>
            <a:r>
              <a:rPr lang="en-US" baseline="30000" dirty="0"/>
              <a:t>80</a:t>
            </a:r>
            <a:endParaRPr lang="en-US" dirty="0"/>
          </a:p>
          <a:p>
            <a:pPr marL="0" indent="0">
              <a:buNone/>
            </a:pPr>
            <a:r>
              <a:rPr lang="en-US" sz="4400" b="1" dirty="0">
                <a:solidFill>
                  <a:srgbClr val="FF0000"/>
                </a:solidFill>
              </a:rPr>
              <a:t>= 528</a:t>
            </a:r>
          </a:p>
        </p:txBody>
      </p:sp>
      <p:sp>
        <p:nvSpPr>
          <p:cNvPr id="4" name="U-Turn Arrow 3">
            <a:hlinkClick r:id="rId2" action="ppaction://hlinksldjump"/>
          </p:cNvPr>
          <p:cNvSpPr/>
          <p:nvPr/>
        </p:nvSpPr>
        <p:spPr>
          <a:xfrm>
            <a:off x="7467600" y="5181600"/>
            <a:ext cx="914400" cy="91440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569416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4  5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/>
              <a:t>Chris invests $600 at 3% interest compounded monthly. </a:t>
            </a:r>
          </a:p>
          <a:p>
            <a:pPr marL="0" indent="0">
              <a:buNone/>
            </a:pPr>
            <a:r>
              <a:rPr lang="en-US" sz="2000" dirty="0"/>
              <a:t>David invests $600 at 4% interest compounded bi-annually.</a:t>
            </a:r>
          </a:p>
          <a:p>
            <a:pPr marL="0" indent="0">
              <a:buNone/>
            </a:pPr>
            <a:r>
              <a:rPr lang="en-US" sz="2000" dirty="0"/>
              <a:t>How much does each have at the end of 10 years?</a:t>
            </a:r>
          </a:p>
          <a:p>
            <a:pPr marL="0" indent="0" algn="ctr">
              <a:buNone/>
            </a:pPr>
            <a:r>
              <a:rPr lang="en-US" b="1" dirty="0"/>
              <a:t>B = P(1 + r)</a:t>
            </a:r>
            <a:r>
              <a:rPr lang="en-US" b="1" baseline="30000" dirty="0"/>
              <a:t>t</a:t>
            </a:r>
            <a:endParaRPr lang="en-US" b="1" dirty="0"/>
          </a:p>
          <a:p>
            <a:pPr marL="0" indent="0">
              <a:buNone/>
            </a:pPr>
            <a:r>
              <a:rPr lang="en-US" sz="1700" dirty="0"/>
              <a:t>B = balance  P = principal  r = interest rate per period    t = number of times compounded</a:t>
            </a:r>
          </a:p>
          <a:p>
            <a:pPr marL="0" indent="0">
              <a:buNone/>
            </a:pPr>
            <a:r>
              <a:rPr lang="en-US" sz="2400" dirty="0"/>
              <a:t>Chris				David</a:t>
            </a:r>
          </a:p>
          <a:p>
            <a:pPr marL="0" indent="0">
              <a:buNone/>
            </a:pPr>
            <a:r>
              <a:rPr lang="en-US" sz="2400" dirty="0"/>
              <a:t>P = 600				P = 600</a:t>
            </a:r>
          </a:p>
          <a:p>
            <a:pPr marL="0" indent="0">
              <a:buNone/>
            </a:pPr>
            <a:r>
              <a:rPr lang="en-US" sz="2400" dirty="0"/>
              <a:t>r = 3/12 = .25% or 0.0025	r = 4/2 = 2% or 0.02</a:t>
            </a:r>
          </a:p>
          <a:p>
            <a:pPr marL="0" indent="0">
              <a:buNone/>
            </a:pPr>
            <a:r>
              <a:rPr lang="en-US" sz="2400" dirty="0"/>
              <a:t>t = 12(10) = 120		t = 2(10) = 20</a:t>
            </a:r>
          </a:p>
          <a:p>
            <a:pPr marL="0" indent="0">
              <a:buNone/>
            </a:pPr>
            <a:r>
              <a:rPr lang="en-US" sz="2400" dirty="0"/>
              <a:t>B = 600(1.0025)</a:t>
            </a:r>
            <a:r>
              <a:rPr lang="en-US" sz="2400" baseline="30000" dirty="0"/>
              <a:t>120</a:t>
            </a:r>
            <a:r>
              <a:rPr lang="en-US" sz="2400" dirty="0"/>
              <a:t>		B = 600(1.02)</a:t>
            </a:r>
            <a:r>
              <a:rPr lang="en-US" sz="2400" baseline="30000" dirty="0"/>
              <a:t>20</a:t>
            </a:r>
            <a:endParaRPr lang="en-US" sz="2400" dirty="0"/>
          </a:p>
          <a:p>
            <a:pPr marL="0" indent="0">
              <a:buNone/>
            </a:pPr>
            <a:r>
              <a:rPr lang="en-US" sz="2800" b="1" dirty="0">
                <a:solidFill>
                  <a:srgbClr val="FF0000"/>
                </a:solidFill>
              </a:rPr>
              <a:t>$809.61			$$891.57</a:t>
            </a:r>
          </a:p>
        </p:txBody>
      </p:sp>
      <p:sp>
        <p:nvSpPr>
          <p:cNvPr id="4" name="U-Turn Arrow 3">
            <a:hlinkClick r:id="rId2" action="ppaction://hlinksldjump"/>
          </p:cNvPr>
          <p:cNvSpPr/>
          <p:nvPr/>
        </p:nvSpPr>
        <p:spPr>
          <a:xfrm>
            <a:off x="7467600" y="5181600"/>
            <a:ext cx="914400" cy="91440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950896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5 A 1 Answer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2400" dirty="0"/>
                  <a:t>Calculate the minimum value for the function:</a:t>
                </a:r>
              </a:p>
              <a:p>
                <a:pPr marL="0" indent="0" algn="ctr">
                  <a:buNone/>
                </a:pPr>
                <a:r>
                  <a:rPr lang="en-US" sz="4000" b="1" dirty="0"/>
                  <a:t>f(x) = 3x</a:t>
                </a:r>
                <a:r>
                  <a:rPr lang="en-US" sz="4000" b="1" baseline="30000" dirty="0"/>
                  <a:t>2</a:t>
                </a:r>
                <a:r>
                  <a:rPr lang="en-US" sz="4000" b="1" dirty="0"/>
                  <a:t> – 6x + 10</a:t>
                </a:r>
              </a:p>
              <a:p>
                <a:pPr marL="0" indent="0">
                  <a:buNone/>
                </a:pPr>
                <a:r>
                  <a:rPr lang="en-US" dirty="0"/>
                  <a:t>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den>
                    </m:f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2(3)</m:t>
                        </m:r>
                      </m:den>
                    </m:f>
                  </m:oMath>
                </a14:m>
                <a:r>
                  <a:rPr lang="en-US" dirty="0"/>
                  <a:t> = 1</a:t>
                </a:r>
              </a:p>
              <a:p>
                <a:pPr marL="0" indent="0">
                  <a:buNone/>
                </a:pPr>
                <a:r>
                  <a:rPr lang="en-US" dirty="0"/>
                  <a:t>f(x) = 3(1)</a:t>
                </a:r>
                <a:r>
                  <a:rPr lang="en-US" baseline="30000" dirty="0"/>
                  <a:t>2</a:t>
                </a:r>
                <a:r>
                  <a:rPr lang="en-US" dirty="0"/>
                  <a:t> – 6(1) + 10 = 7</a:t>
                </a:r>
              </a:p>
              <a:p>
                <a:pPr marL="0" indent="0" algn="ctr">
                  <a:buNone/>
                </a:pPr>
                <a:r>
                  <a:rPr lang="en-US" sz="4000" b="1" dirty="0">
                    <a:solidFill>
                      <a:srgbClr val="FF0000"/>
                    </a:solidFill>
                  </a:rPr>
                  <a:t>Minimum (1, 7)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0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U-Turn Arrow 3">
            <a:hlinkClick r:id="rId3" action="ppaction://hlinksldjump"/>
          </p:cNvPr>
          <p:cNvSpPr/>
          <p:nvPr/>
        </p:nvSpPr>
        <p:spPr>
          <a:xfrm>
            <a:off x="7467600" y="5181600"/>
            <a:ext cx="914400" cy="91440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27823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5 A 2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/>
              <a:t>Factor completely:</a:t>
            </a:r>
          </a:p>
          <a:p>
            <a:pPr marL="0" indent="0" algn="ctr">
              <a:buNone/>
            </a:pPr>
            <a:r>
              <a:rPr lang="en-US" sz="4800" b="1" dirty="0"/>
              <a:t>9a</a:t>
            </a:r>
            <a:r>
              <a:rPr lang="en-US" sz="4800" b="1" baseline="30000" dirty="0"/>
              <a:t>4</a:t>
            </a:r>
            <a:r>
              <a:rPr lang="en-US" sz="4800" b="1" dirty="0"/>
              <a:t> – 16b</a:t>
            </a:r>
            <a:r>
              <a:rPr lang="en-US" sz="4800" b="1" baseline="30000" dirty="0"/>
              <a:t>2</a:t>
            </a:r>
            <a:endParaRPr lang="en-US" sz="4800" b="1" dirty="0"/>
          </a:p>
          <a:p>
            <a:pPr marL="0" indent="0">
              <a:buNone/>
            </a:pPr>
            <a:r>
              <a:rPr lang="en-US" dirty="0"/>
              <a:t>Difference of two squares: a</a:t>
            </a:r>
            <a:r>
              <a:rPr lang="en-US" baseline="30000" dirty="0"/>
              <a:t>2</a:t>
            </a:r>
            <a:r>
              <a:rPr lang="en-US" baseline="-25000" dirty="0"/>
              <a:t> </a:t>
            </a:r>
            <a:r>
              <a:rPr lang="en-US" dirty="0"/>
              <a:t>– b</a:t>
            </a:r>
            <a:r>
              <a:rPr lang="en-US" baseline="30000" dirty="0"/>
              <a:t>2</a:t>
            </a:r>
            <a:r>
              <a:rPr lang="en-US" dirty="0"/>
              <a:t> = (</a:t>
            </a:r>
            <a:r>
              <a:rPr lang="en-US" dirty="0" err="1"/>
              <a:t>a+b</a:t>
            </a:r>
            <a:r>
              <a:rPr lang="en-US" dirty="0"/>
              <a:t>)(a-b)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400" b="1" dirty="0">
                <a:solidFill>
                  <a:srgbClr val="FF0000"/>
                </a:solidFill>
              </a:rPr>
              <a:t>(3a</a:t>
            </a:r>
            <a:r>
              <a:rPr lang="en-US" sz="4400" b="1" baseline="30000" dirty="0">
                <a:solidFill>
                  <a:srgbClr val="FF0000"/>
                </a:solidFill>
              </a:rPr>
              <a:t>2</a:t>
            </a:r>
            <a:r>
              <a:rPr lang="en-US" sz="4400" b="1" dirty="0">
                <a:solidFill>
                  <a:srgbClr val="FF0000"/>
                </a:solidFill>
              </a:rPr>
              <a:t> + 4b)(3a</a:t>
            </a:r>
            <a:r>
              <a:rPr lang="en-US" sz="4400" b="1" baseline="30000" dirty="0">
                <a:solidFill>
                  <a:srgbClr val="FF0000"/>
                </a:solidFill>
              </a:rPr>
              <a:t>2</a:t>
            </a:r>
            <a:r>
              <a:rPr lang="en-US" sz="4400" b="1" dirty="0">
                <a:solidFill>
                  <a:srgbClr val="FF0000"/>
                </a:solidFill>
              </a:rPr>
              <a:t> – 4b)</a:t>
            </a:r>
          </a:p>
        </p:txBody>
      </p:sp>
      <p:sp>
        <p:nvSpPr>
          <p:cNvPr id="4" name="U-Turn Arrow 3">
            <a:hlinkClick r:id="rId2" action="ppaction://hlinksldjump"/>
          </p:cNvPr>
          <p:cNvSpPr/>
          <p:nvPr/>
        </p:nvSpPr>
        <p:spPr>
          <a:xfrm>
            <a:off x="7467600" y="5181600"/>
            <a:ext cx="914400" cy="91440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98877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5 A 3 Answer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2000" dirty="0"/>
                  <a:t>Rewrite the function in vertex form (any method)</a:t>
                </a:r>
              </a:p>
              <a:p>
                <a:pPr marL="0" indent="0" algn="ctr">
                  <a:buNone/>
                </a:pPr>
                <a:r>
                  <a:rPr lang="en-US" sz="4000" b="1" dirty="0"/>
                  <a:t>y = x</a:t>
                </a:r>
                <a:r>
                  <a:rPr lang="en-US" sz="4000" b="1" baseline="30000" dirty="0"/>
                  <a:t>2</a:t>
                </a:r>
                <a:r>
                  <a:rPr lang="en-US" sz="4000" b="1" dirty="0"/>
                  <a:t> – 6x + 2</a:t>
                </a:r>
              </a:p>
              <a:p>
                <a:pPr marL="0" indent="0">
                  <a:buNone/>
                </a:pPr>
                <a:r>
                  <a:rPr lang="en-US" dirty="0"/>
                  <a:t>		 find vertex</a:t>
                </a:r>
              </a:p>
              <a:p>
                <a:pPr marL="0" indent="0">
                  <a:buNone/>
                </a:pPr>
                <a:r>
                  <a:rPr lang="en-US" dirty="0"/>
                  <a:t>		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2(1)</m:t>
                        </m:r>
                      </m:den>
                    </m:f>
                  </m:oMath>
                </a14:m>
                <a:r>
                  <a:rPr lang="en-US" dirty="0"/>
                  <a:t> = 3</a:t>
                </a:r>
              </a:p>
              <a:p>
                <a:pPr marL="0" indent="0">
                  <a:buNone/>
                </a:pPr>
                <a:r>
                  <a:rPr lang="en-US" dirty="0"/>
                  <a:t>y = 3</a:t>
                </a:r>
                <a:r>
                  <a:rPr lang="en-US" baseline="30000" dirty="0"/>
                  <a:t>2</a:t>
                </a:r>
                <a:r>
                  <a:rPr lang="en-US" dirty="0"/>
                  <a:t> – 6(3)+2 = -7			</a:t>
                </a:r>
              </a:p>
              <a:p>
                <a:pPr marL="0" indent="0">
                  <a:buNone/>
                </a:pPr>
                <a:r>
                  <a:rPr lang="en-US" dirty="0"/>
                  <a:t>a = 1  vertex (3, -7)</a:t>
                </a:r>
              </a:p>
              <a:p>
                <a:pPr marL="0" indent="0">
                  <a:buNone/>
                </a:pPr>
                <a:r>
                  <a:rPr lang="en-US" dirty="0"/>
                  <a:t>					</a:t>
                </a:r>
                <a:r>
                  <a:rPr lang="en-US" sz="4000" b="1" dirty="0">
                    <a:solidFill>
                      <a:srgbClr val="FF0000"/>
                    </a:solidFill>
                  </a:rPr>
                  <a:t>y = (x – 3)</a:t>
                </a:r>
                <a:r>
                  <a:rPr lang="en-US" sz="4000" b="1" baseline="30000" dirty="0">
                    <a:solidFill>
                      <a:srgbClr val="FF0000"/>
                    </a:solidFill>
                  </a:rPr>
                  <a:t>2</a:t>
                </a:r>
                <a:r>
                  <a:rPr lang="en-US" sz="4000" b="1" dirty="0">
                    <a:solidFill>
                      <a:srgbClr val="FF0000"/>
                    </a:solidFill>
                  </a:rPr>
                  <a:t> - 7</a:t>
                </a:r>
              </a:p>
              <a:p>
                <a:pPr marL="0" indent="0">
                  <a:buNone/>
                </a:pPr>
                <a:endParaRPr lang="en-US" sz="4000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852" t="-809" b="-56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U-Turn Arrow 3">
            <a:hlinkClick r:id="rId3" action="ppaction://hlinksldjump"/>
          </p:cNvPr>
          <p:cNvSpPr/>
          <p:nvPr/>
        </p:nvSpPr>
        <p:spPr>
          <a:xfrm>
            <a:off x="3505200" y="5163954"/>
            <a:ext cx="914400" cy="91440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02213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5 A 4 Answer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1400" dirty="0"/>
                  <a:t>State the x-intercepts for the following function:</a:t>
                </a:r>
              </a:p>
              <a:p>
                <a:pPr marL="0" indent="0" algn="ctr">
                  <a:buNone/>
                </a:pPr>
                <a:r>
                  <a:rPr lang="en-US" b="1" dirty="0"/>
                  <a:t>y = 5x</a:t>
                </a:r>
                <a:r>
                  <a:rPr lang="en-US" b="1" baseline="30000" dirty="0"/>
                  <a:t>2</a:t>
                </a:r>
                <a:r>
                  <a:rPr lang="en-US" b="1" dirty="0"/>
                  <a:t> – 6x – 2</a:t>
                </a:r>
              </a:p>
              <a:p>
                <a:pPr marL="0" indent="0">
                  <a:buNone/>
                </a:pPr>
                <a:r>
                  <a:rPr lang="en-US" b="1" dirty="0"/>
                  <a:t>Quadratic formula           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800" b="0" i="0" smtClean="0">
                        <a:latin typeface="Cambria Math"/>
                      </a:rPr>
                      <m:t>x</m:t>
                    </m:r>
                    <m:r>
                      <a:rPr lang="en-US" sz="1800" b="0" i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0" smtClean="0">
                            <a:latin typeface="Cambria Math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sz="1800" b="0" i="0" smtClean="0">
                            <a:latin typeface="Cambria Math"/>
                          </a:rPr>
                          <m:t>b</m:t>
                        </m:r>
                        <m:r>
                          <a:rPr lang="en-US" sz="1800" b="0" i="0" smtClean="0">
                            <a:latin typeface="Cambria Math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en-US" sz="180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sz="180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sz="1800" b="0" i="0" smtClean="0">
                                    <a:latin typeface="Cambria Math"/>
                                  </a:rPr>
                                  <m:t>b</m:t>
                                </m:r>
                              </m:e>
                              <m:sup>
                                <m:r>
                                  <a:rPr lang="en-US" sz="1800" b="0" i="0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1800" b="0" i="0" smtClean="0">
                                <a:latin typeface="Cambria Math"/>
                              </a:rPr>
                              <m:t>−4</m:t>
                            </m:r>
                            <m:r>
                              <m:rPr>
                                <m:sty m:val="p"/>
                              </m:rPr>
                              <a:rPr lang="en-US" sz="1800" b="0" i="0" smtClean="0">
                                <a:latin typeface="Cambria Math"/>
                              </a:rPr>
                              <m:t>ac</m:t>
                            </m:r>
                          </m:e>
                        </m:rad>
                      </m:num>
                      <m:den>
                        <m:r>
                          <a:rPr lang="en-US" sz="1800" b="0" i="0" smtClean="0">
                            <a:latin typeface="Cambria Math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US" sz="1800" b="0" i="0" smtClean="0">
                            <a:latin typeface="Cambria Math"/>
                          </a:rPr>
                          <m:t>a</m:t>
                        </m:r>
                      </m:den>
                    </m:f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6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(−6)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−4(5)(−2)</m:t>
                            </m:r>
                          </m:e>
                        </m:rad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2(5)</m:t>
                        </m:r>
                      </m:den>
                    </m:f>
                  </m:oMath>
                </a14:m>
                <a:r>
                  <a:rPr lang="en-US" dirty="0"/>
                  <a:t>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6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en-US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76</m:t>
                            </m:r>
                          </m:e>
                        </m:rad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10</m:t>
                        </m:r>
                      </m:den>
                    </m:f>
                  </m:oMath>
                </a14:m>
                <a:r>
                  <a:rPr lang="en-US" dirty="0"/>
                  <a:t>   </a:t>
                </a:r>
                <a:r>
                  <a:rPr lang="en-US" b="1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6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±8.72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10</m:t>
                        </m:r>
                      </m:den>
                    </m:f>
                  </m:oMath>
                </a14:m>
                <a:r>
                  <a:rPr lang="en-US" b="1" dirty="0"/>
                  <a:t> =</a:t>
                </a:r>
              </a:p>
              <a:p>
                <a:pPr marL="0" indent="0" algn="ctr">
                  <a:buNone/>
                </a:pPr>
                <a:r>
                  <a:rPr lang="en-US" sz="4400" b="1" dirty="0">
                    <a:solidFill>
                      <a:srgbClr val="FF0000"/>
                    </a:solidFill>
                  </a:rPr>
                  <a:t>x = 1.472, x = -0.272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U-Turn Arrow 3">
            <a:hlinkClick r:id="rId3" action="ppaction://hlinksldjump"/>
          </p:cNvPr>
          <p:cNvSpPr/>
          <p:nvPr/>
        </p:nvSpPr>
        <p:spPr>
          <a:xfrm>
            <a:off x="7010400" y="5257800"/>
            <a:ext cx="914400" cy="91440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83466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5 A 5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1600" dirty="0"/>
              <a:t>The dimensions of a box are: </a:t>
            </a:r>
            <a:r>
              <a:rPr lang="en-US" sz="1600" b="1" dirty="0"/>
              <a:t>3 cm</a:t>
            </a:r>
            <a:r>
              <a:rPr lang="en-US" sz="1600" dirty="0"/>
              <a:t>, </a:t>
            </a:r>
            <a:r>
              <a:rPr lang="en-US" sz="1600" b="1" dirty="0"/>
              <a:t>(x + 2) cm</a:t>
            </a:r>
            <a:r>
              <a:rPr lang="en-US" sz="1600" dirty="0"/>
              <a:t>, and </a:t>
            </a:r>
            <a:r>
              <a:rPr lang="en-US" sz="1600" b="1" dirty="0"/>
              <a:t>(x + 4) cm</a:t>
            </a:r>
            <a:r>
              <a:rPr lang="en-US" sz="1600" dirty="0"/>
              <a:t>.  If the volume of the box is 297 cm</a:t>
            </a:r>
            <a:r>
              <a:rPr lang="en-US" sz="1600" baseline="30000" dirty="0"/>
              <a:t>3</a:t>
            </a:r>
            <a:r>
              <a:rPr lang="en-US" sz="1600" dirty="0"/>
              <a:t>, find the dimensions of all three sides.</a:t>
            </a:r>
          </a:p>
          <a:p>
            <a:pPr marL="0" indent="0">
              <a:buNone/>
            </a:pPr>
            <a:r>
              <a:rPr lang="en-US" dirty="0"/>
              <a:t>Volume = L(W)(H)</a:t>
            </a:r>
          </a:p>
          <a:p>
            <a:pPr marL="0" indent="0">
              <a:buNone/>
            </a:pPr>
            <a:r>
              <a:rPr lang="en-US" dirty="0"/>
              <a:t>297 = 3(x + 2)(x + 4)</a:t>
            </a:r>
          </a:p>
          <a:p>
            <a:pPr marL="0" indent="0">
              <a:buNone/>
            </a:pPr>
            <a:r>
              <a:rPr lang="en-US" dirty="0"/>
              <a:t>297 = 3(x</a:t>
            </a:r>
            <a:r>
              <a:rPr lang="en-US" baseline="30000" dirty="0"/>
              <a:t>2</a:t>
            </a:r>
            <a:r>
              <a:rPr lang="en-US" dirty="0"/>
              <a:t> + 6x + 8)</a:t>
            </a:r>
          </a:p>
          <a:p>
            <a:pPr marL="0" indent="0">
              <a:buNone/>
            </a:pPr>
            <a:r>
              <a:rPr lang="en-US" dirty="0"/>
              <a:t>297 = 3x</a:t>
            </a:r>
            <a:r>
              <a:rPr lang="en-US" baseline="30000" dirty="0"/>
              <a:t>2</a:t>
            </a:r>
            <a:r>
              <a:rPr lang="en-US" dirty="0"/>
              <a:t> + 18x + 24</a:t>
            </a:r>
          </a:p>
          <a:p>
            <a:pPr marL="0" indent="0">
              <a:buNone/>
            </a:pPr>
            <a:r>
              <a:rPr lang="en-US" dirty="0"/>
              <a:t>0 = 3x</a:t>
            </a:r>
            <a:r>
              <a:rPr lang="en-US" baseline="30000" dirty="0"/>
              <a:t>2</a:t>
            </a:r>
            <a:r>
              <a:rPr lang="en-US" dirty="0"/>
              <a:t> + 18x – 273</a:t>
            </a:r>
          </a:p>
          <a:p>
            <a:pPr marL="0" indent="0">
              <a:buNone/>
            </a:pPr>
            <a:r>
              <a:rPr lang="en-US" dirty="0"/>
              <a:t>0 = 3(x</a:t>
            </a:r>
            <a:r>
              <a:rPr lang="en-US" baseline="30000" dirty="0"/>
              <a:t>2</a:t>
            </a:r>
            <a:r>
              <a:rPr lang="en-US" dirty="0"/>
              <a:t> + 6x – 91)</a:t>
            </a:r>
          </a:p>
          <a:p>
            <a:pPr marL="0" indent="0">
              <a:buNone/>
            </a:pPr>
            <a:r>
              <a:rPr lang="en-US" dirty="0"/>
              <a:t>0 = (x + 13)(x – 7)</a:t>
            </a:r>
          </a:p>
          <a:p>
            <a:pPr marL="0" indent="0">
              <a:buNone/>
            </a:pPr>
            <a:r>
              <a:rPr lang="en-US" dirty="0"/>
              <a:t>x = -13 (invalid)   </a:t>
            </a:r>
            <a:r>
              <a:rPr lang="en-US" b="1" dirty="0">
                <a:solidFill>
                  <a:srgbClr val="FF0000"/>
                </a:solidFill>
              </a:rPr>
              <a:t>x = 7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Dimensions: 3, (7 + 2)(7 + 4) = </a:t>
            </a:r>
            <a:r>
              <a:rPr lang="en-US" sz="3800" b="1" dirty="0">
                <a:solidFill>
                  <a:srgbClr val="FF0000"/>
                </a:solidFill>
              </a:rPr>
              <a:t>3 cm, 9 cm, 11 cm</a:t>
            </a:r>
          </a:p>
        </p:txBody>
      </p:sp>
      <p:sp>
        <p:nvSpPr>
          <p:cNvPr id="4" name="U-Turn Arrow 3">
            <a:hlinkClick r:id="rId2" action="ppaction://hlinksldjump"/>
          </p:cNvPr>
          <p:cNvSpPr/>
          <p:nvPr/>
        </p:nvSpPr>
        <p:spPr>
          <a:xfrm>
            <a:off x="7162800" y="4114800"/>
            <a:ext cx="914400" cy="91440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141853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5 B 1 Answer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1600" dirty="0"/>
                  <a:t>What is the maximum value of the function:</a:t>
                </a:r>
              </a:p>
              <a:p>
                <a:pPr marL="0" indent="0" algn="ctr">
                  <a:buNone/>
                </a:pPr>
                <a:r>
                  <a:rPr lang="en-US" sz="4800" b="1" dirty="0"/>
                  <a:t>f(x) = -x</a:t>
                </a:r>
                <a:r>
                  <a:rPr lang="en-US" sz="4800" b="1" baseline="30000" dirty="0"/>
                  <a:t>2</a:t>
                </a:r>
                <a:r>
                  <a:rPr lang="en-US" sz="4800" b="1" baseline="-25000" dirty="0"/>
                  <a:t> </a:t>
                </a:r>
                <a:r>
                  <a:rPr lang="en-US" sz="4800" b="1" dirty="0"/>
                  <a:t>+ 4</a:t>
                </a:r>
              </a:p>
              <a:p>
                <a:pPr marL="0" indent="0">
                  <a:buNone/>
                </a:pPr>
                <a:r>
                  <a:rPr lang="en-US" dirty="0"/>
                  <a:t>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dirty="0"/>
                  <a:t>    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2(−1)</m:t>
                        </m:r>
                      </m:den>
                    </m:f>
                  </m:oMath>
                </a14:m>
                <a:r>
                  <a:rPr lang="en-US" dirty="0"/>
                  <a:t>  x = 0    f(x) = 0</a:t>
                </a:r>
                <a:r>
                  <a:rPr lang="en-US" baseline="30000" dirty="0"/>
                  <a:t>2</a:t>
                </a:r>
                <a:r>
                  <a:rPr lang="en-US" dirty="0"/>
                  <a:t> + 4 = 4</a:t>
                </a:r>
              </a:p>
              <a:p>
                <a:pPr marL="0" indent="0" algn="ctr">
                  <a:buNone/>
                </a:pPr>
                <a:r>
                  <a:rPr lang="en-US" sz="4800" b="1" dirty="0">
                    <a:solidFill>
                      <a:srgbClr val="FF0000"/>
                    </a:solidFill>
                  </a:rPr>
                  <a:t>Maximum: (0, 4)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4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U-Turn Arrow 3">
            <a:hlinkClick r:id="rId3" action="ppaction://hlinksldjump"/>
          </p:cNvPr>
          <p:cNvSpPr/>
          <p:nvPr/>
        </p:nvSpPr>
        <p:spPr>
          <a:xfrm>
            <a:off x="7315200" y="5020377"/>
            <a:ext cx="914400" cy="91440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60489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5 B 2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Simplify the expression:</a:t>
            </a:r>
          </a:p>
          <a:p>
            <a:pPr marL="0" indent="0">
              <a:buNone/>
            </a:pPr>
            <a:r>
              <a:rPr lang="en-US" b="1" dirty="0"/>
              <a:t>(5x</a:t>
            </a:r>
            <a:r>
              <a:rPr lang="en-US" b="1" baseline="30000" dirty="0"/>
              <a:t>2</a:t>
            </a:r>
            <a:r>
              <a:rPr lang="en-US" b="1" dirty="0"/>
              <a:t> – 4x + 7) – (6x</a:t>
            </a:r>
            <a:r>
              <a:rPr lang="en-US" b="1" baseline="30000" dirty="0"/>
              <a:t>2</a:t>
            </a:r>
            <a:r>
              <a:rPr lang="en-US" b="1" dirty="0"/>
              <a:t> + x – 2)</a:t>
            </a:r>
          </a:p>
          <a:p>
            <a:pPr marL="0" indent="0" algn="ctr">
              <a:buNone/>
            </a:pPr>
            <a:r>
              <a:rPr lang="en-US" sz="4800" b="1" dirty="0">
                <a:solidFill>
                  <a:srgbClr val="FF0000"/>
                </a:solidFill>
              </a:rPr>
              <a:t>-x</a:t>
            </a:r>
            <a:r>
              <a:rPr lang="en-US" sz="4800" b="1" baseline="30000" dirty="0">
                <a:solidFill>
                  <a:srgbClr val="FF0000"/>
                </a:solidFill>
              </a:rPr>
              <a:t>2</a:t>
            </a:r>
            <a:r>
              <a:rPr lang="en-US" sz="4800" b="1" dirty="0">
                <a:solidFill>
                  <a:srgbClr val="FF0000"/>
                </a:solidFill>
              </a:rPr>
              <a:t> – 5x + 9 </a:t>
            </a:r>
          </a:p>
          <a:p>
            <a:pPr marL="0" indent="0">
              <a:buNone/>
            </a:pPr>
            <a:r>
              <a:rPr lang="en-US" sz="2400" dirty="0"/>
              <a:t>What are the coefficients?  -</a:t>
            </a:r>
            <a:r>
              <a:rPr lang="en-US" sz="4400" b="1" dirty="0">
                <a:solidFill>
                  <a:srgbClr val="FF0000"/>
                </a:solidFill>
              </a:rPr>
              <a:t>1 and -5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U-Turn Arrow 3">
            <a:hlinkClick r:id="rId2" action="ppaction://hlinksldjump"/>
          </p:cNvPr>
          <p:cNvSpPr/>
          <p:nvPr/>
        </p:nvSpPr>
        <p:spPr>
          <a:xfrm>
            <a:off x="7315200" y="5020377"/>
            <a:ext cx="914400" cy="91440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157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4  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400" dirty="0"/>
              <a:t>y = 1.5(0.5)</a:t>
            </a:r>
            <a:r>
              <a:rPr lang="en-US" sz="4400" baseline="30000" dirty="0"/>
              <a:t>X</a:t>
            </a:r>
            <a:endParaRPr lang="en-US" sz="4400" dirty="0"/>
          </a:p>
          <a:p>
            <a:pPr marL="0" indent="0" algn="ctr">
              <a:buNone/>
            </a:pPr>
            <a:r>
              <a:rPr lang="en-US" sz="4400" dirty="0"/>
              <a:t>State the initial value and the growth/decay factor</a:t>
            </a:r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7010400" y="5257800"/>
            <a:ext cx="14478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39864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5 B 3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/>
              <a:t>Factor completely:</a:t>
            </a:r>
          </a:p>
          <a:p>
            <a:pPr marL="0" indent="0" algn="ctr">
              <a:buNone/>
            </a:pPr>
            <a:r>
              <a:rPr lang="en-US" sz="4000" b="1" dirty="0"/>
              <a:t>x</a:t>
            </a:r>
            <a:r>
              <a:rPr lang="en-US" sz="4000" b="1" baseline="30000" dirty="0"/>
              <a:t>3</a:t>
            </a:r>
            <a:r>
              <a:rPr lang="en-US" sz="4000" b="1" dirty="0"/>
              <a:t> – 4x</a:t>
            </a:r>
            <a:r>
              <a:rPr lang="en-US" sz="4000" b="1" baseline="30000" dirty="0"/>
              <a:t>2</a:t>
            </a:r>
            <a:r>
              <a:rPr lang="en-US" sz="4000" b="1" dirty="0"/>
              <a:t> – 12x 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6"/>
                </a:solidFill>
              </a:rPr>
              <a:t>GCF:           </a:t>
            </a:r>
            <a:r>
              <a:rPr lang="en-US" b="1" dirty="0"/>
              <a:t>        x(x</a:t>
            </a:r>
            <a:r>
              <a:rPr lang="en-US" b="1" baseline="30000" dirty="0"/>
              <a:t>2</a:t>
            </a:r>
            <a:r>
              <a:rPr lang="en-US" b="1" dirty="0"/>
              <a:t> – 4x – 12) </a:t>
            </a:r>
          </a:p>
          <a:p>
            <a:pPr marL="0" indent="0" algn="ctr">
              <a:buNone/>
            </a:pPr>
            <a:r>
              <a:rPr lang="en-US" sz="6600" b="1" dirty="0">
                <a:solidFill>
                  <a:srgbClr val="FF0000"/>
                </a:solidFill>
              </a:rPr>
              <a:t>x(x – 6)(x + 2)</a:t>
            </a:r>
          </a:p>
        </p:txBody>
      </p:sp>
      <p:sp>
        <p:nvSpPr>
          <p:cNvPr id="4" name="U-Turn Arrow 3">
            <a:hlinkClick r:id="rId2" action="ppaction://hlinksldjump"/>
          </p:cNvPr>
          <p:cNvSpPr/>
          <p:nvPr/>
        </p:nvSpPr>
        <p:spPr>
          <a:xfrm>
            <a:off x="7315200" y="5020377"/>
            <a:ext cx="914400" cy="91440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59869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5 B 4 Answer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1800" dirty="0"/>
                  <a:t>A ball is launched, and its path is modeled by the function:</a:t>
                </a:r>
              </a:p>
              <a:p>
                <a:pPr marL="0" indent="0" algn="ctr">
                  <a:buNone/>
                </a:pPr>
                <a:r>
                  <a:rPr lang="en-US" sz="4000" b="1" dirty="0"/>
                  <a:t>h = -16t</a:t>
                </a:r>
                <a:r>
                  <a:rPr lang="en-US" sz="4000" b="1" baseline="30000" dirty="0"/>
                  <a:t>2</a:t>
                </a:r>
                <a:r>
                  <a:rPr lang="en-US" sz="4000" b="1" dirty="0"/>
                  <a:t> + 20t + 2</a:t>
                </a:r>
              </a:p>
              <a:p>
                <a:pPr marL="0" indent="0">
                  <a:buNone/>
                </a:pPr>
                <a:r>
                  <a:rPr lang="en-US" sz="1800" dirty="0"/>
                  <a:t>Where h is the height of the ball and t is the time in seconds.  </a:t>
                </a:r>
              </a:p>
              <a:p>
                <a:pPr marL="0" indent="0">
                  <a:buNone/>
                </a:pPr>
                <a:r>
                  <a:rPr lang="en-US" sz="1800" dirty="0"/>
                  <a:t>What is the maximum height of the ball?  VERTEX!!</a:t>
                </a:r>
              </a:p>
              <a:p>
                <a:pPr marL="0" indent="0">
                  <a:buNone/>
                </a:pPr>
                <a:r>
                  <a:rPr lang="en-US" sz="2400" dirty="0"/>
                  <a:t>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𝑏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sz="2800" dirty="0"/>
                  <a:t>    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−20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2(−16)</m:t>
                        </m:r>
                      </m:den>
                    </m:f>
                  </m:oMath>
                </a14:m>
                <a:r>
                  <a:rPr lang="en-US" sz="2800" dirty="0"/>
                  <a:t> = 0.625</a:t>
                </a:r>
              </a:p>
              <a:p>
                <a:pPr marL="0" indent="0">
                  <a:buNone/>
                </a:pPr>
                <a:r>
                  <a:rPr lang="en-US" sz="2800" dirty="0"/>
                  <a:t>h = -16(.625)</a:t>
                </a:r>
                <a:r>
                  <a:rPr lang="en-US" sz="2800" baseline="30000" dirty="0"/>
                  <a:t>2</a:t>
                </a:r>
                <a:r>
                  <a:rPr lang="en-US" sz="2800" dirty="0"/>
                  <a:t> + 20(.625) + 2 = 8.25</a:t>
                </a:r>
              </a:p>
              <a:p>
                <a:pPr marL="0" indent="0">
                  <a:buNone/>
                </a:pPr>
                <a:r>
                  <a:rPr lang="en-US" sz="4000" b="1" dirty="0">
                    <a:solidFill>
                      <a:srgbClr val="FF0000"/>
                    </a:solidFill>
                  </a:rPr>
                  <a:t>Max height = 8.25 feet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593" t="-6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U-Turn Arrow 3">
            <a:hlinkClick r:id="rId3" action="ppaction://hlinksldjump"/>
          </p:cNvPr>
          <p:cNvSpPr/>
          <p:nvPr/>
        </p:nvSpPr>
        <p:spPr>
          <a:xfrm>
            <a:off x="7315200" y="5020377"/>
            <a:ext cx="914400" cy="91440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7046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5 B 5 Answer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1800" dirty="0"/>
                  <a:t>A ball is launched, and its path is modeled by the function:</a:t>
                </a:r>
              </a:p>
              <a:p>
                <a:pPr marL="0" indent="0" algn="ctr">
                  <a:buNone/>
                </a:pPr>
                <a:r>
                  <a:rPr lang="en-US" sz="4000" b="1" dirty="0"/>
                  <a:t>h = -16t</a:t>
                </a:r>
                <a:r>
                  <a:rPr lang="en-US" sz="4000" b="1" baseline="30000" dirty="0"/>
                  <a:t>2</a:t>
                </a:r>
                <a:r>
                  <a:rPr lang="en-US" sz="4000" b="1" dirty="0"/>
                  <a:t> + 20t + 2</a:t>
                </a:r>
              </a:p>
              <a:p>
                <a:pPr marL="0" indent="0">
                  <a:buNone/>
                </a:pPr>
                <a:r>
                  <a:rPr lang="en-US" sz="1800" dirty="0"/>
                  <a:t>Where h is the height of the ball and t is the time in seconds.  </a:t>
                </a:r>
              </a:p>
              <a:p>
                <a:pPr marL="0" indent="0">
                  <a:buNone/>
                </a:pPr>
                <a:r>
                  <a:rPr lang="en-US" sz="1800" dirty="0"/>
                  <a:t>When does the ball hit the ground? </a:t>
                </a:r>
                <a:r>
                  <a:rPr lang="en-US" sz="1800" b="1" dirty="0">
                    <a:solidFill>
                      <a:schemeClr val="accent4"/>
                    </a:solidFill>
                  </a:rPr>
                  <a:t> (x – </a:t>
                </a:r>
                <a:r>
                  <a:rPr lang="en-US" sz="1800" b="1" dirty="0" err="1">
                    <a:solidFill>
                      <a:schemeClr val="accent4"/>
                    </a:solidFill>
                  </a:rPr>
                  <a:t>int</a:t>
                </a:r>
                <a:r>
                  <a:rPr lang="en-US" sz="1800" b="1" dirty="0">
                    <a:solidFill>
                      <a:schemeClr val="accent4"/>
                    </a:solidFill>
                  </a:rPr>
                  <a:t>! – use quadratic formula!)</a:t>
                </a:r>
              </a:p>
              <a:p>
                <a:pPr marL="0" indent="0">
                  <a:buNone/>
                </a:pPr>
                <a:r>
                  <a:rPr lang="en-US" sz="2800" dirty="0"/>
                  <a:t>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−20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800" b="0" i="1" smtClean="0">
                                    <a:latin typeface="Cambria Math"/>
                                    <a:ea typeface="Cambria Math"/>
                                  </a:rPr>
                                  <m:t>20</m:t>
                                </m:r>
                              </m:e>
                              <m:sup>
                                <m:r>
                                  <a:rPr lang="en-US" sz="2800" b="0" i="1" smtClean="0">
                                    <a:latin typeface="Cambria Math"/>
                                    <a:ea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800" b="0" i="1" smtClean="0">
                                <a:latin typeface="Cambria Math"/>
                                <a:ea typeface="Cambria Math"/>
                              </a:rPr>
                              <m:t>−4(−16)(2)</m:t>
                            </m:r>
                          </m:e>
                        </m:rad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2(−16)</m:t>
                        </m:r>
                      </m:den>
                    </m:f>
                  </m:oMath>
                </a14:m>
                <a:r>
                  <a:rPr lang="en-US" sz="2800" dirty="0"/>
                  <a:t>  x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−20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b="0" i="1" smtClean="0">
                                <a:latin typeface="Cambria Math"/>
                                <a:ea typeface="Cambria Math"/>
                              </a:rPr>
                              <m:t>528</m:t>
                            </m:r>
                          </m:e>
                        </m:rad>
                      </m:num>
                      <m:den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−32</m:t>
                        </m:r>
                      </m:den>
                    </m:f>
                  </m:oMath>
                </a14:m>
                <a:r>
                  <a:rPr lang="en-US" sz="2800" dirty="0"/>
                  <a:t>   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−20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±22.98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−32</m:t>
                        </m:r>
                      </m:den>
                    </m:f>
                  </m:oMath>
                </a14:m>
                <a:r>
                  <a:rPr lang="en-US" sz="2800" dirty="0"/>
                  <a:t>        x = -0.09, 1.34</a:t>
                </a:r>
              </a:p>
              <a:p>
                <a:pPr marL="0" indent="0">
                  <a:buNone/>
                </a:pPr>
                <a:r>
                  <a:rPr lang="en-US" b="1" dirty="0">
                    <a:solidFill>
                      <a:srgbClr val="FF0000"/>
                    </a:solidFill>
                  </a:rPr>
                  <a:t>Hits ground at 1.34 seconds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6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U-Turn Arrow 3">
            <a:hlinkClick r:id="rId3" action="ppaction://hlinksldjump"/>
          </p:cNvPr>
          <p:cNvSpPr/>
          <p:nvPr/>
        </p:nvSpPr>
        <p:spPr>
          <a:xfrm>
            <a:off x="7315200" y="5020377"/>
            <a:ext cx="914400" cy="91440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90844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6 1 Answer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1800" dirty="0"/>
                  <a:t>State the end behavior for the following function:</a:t>
                </a:r>
              </a:p>
              <a:p>
                <a:pPr marL="0" indent="0" algn="ctr">
                  <a:buNone/>
                </a:pPr>
                <a:r>
                  <a:rPr lang="en-US" sz="2400" dirty="0"/>
                  <a:t>y = 3x</a:t>
                </a:r>
                <a:r>
                  <a:rPr lang="en-US" sz="2400" baseline="30000" dirty="0"/>
                  <a:t>4</a:t>
                </a:r>
                <a:r>
                  <a:rPr lang="en-US" sz="2400" dirty="0"/>
                  <a:t> – 4x</a:t>
                </a:r>
                <a:r>
                  <a:rPr lang="en-US" sz="2400" baseline="30000" dirty="0"/>
                  <a:t>5</a:t>
                </a:r>
                <a:r>
                  <a:rPr lang="en-US" sz="2400" dirty="0"/>
                  <a:t> + 8x</a:t>
                </a:r>
                <a:r>
                  <a:rPr lang="en-US" sz="2400" baseline="30000" dirty="0"/>
                  <a:t>2</a:t>
                </a:r>
              </a:p>
              <a:p>
                <a:pPr marL="0" indent="0" algn="ctr">
                  <a:buNone/>
                </a:pPr>
                <a:r>
                  <a:rPr lang="en-US" sz="2400" dirty="0"/>
                  <a:t>y = -4x</a:t>
                </a:r>
                <a:r>
                  <a:rPr lang="en-US" sz="2400" baseline="30000" dirty="0"/>
                  <a:t>5</a:t>
                </a:r>
                <a:r>
                  <a:rPr lang="en-US" sz="2400" dirty="0"/>
                  <a:t> – 3x</a:t>
                </a:r>
                <a:r>
                  <a:rPr lang="en-US" sz="2400" baseline="30000" dirty="0"/>
                  <a:t>4</a:t>
                </a:r>
                <a:r>
                  <a:rPr lang="en-US" sz="2400" dirty="0"/>
                  <a:t> + 8x</a:t>
                </a:r>
                <a:r>
                  <a:rPr lang="en-US" sz="2400" baseline="30000" dirty="0"/>
                  <a:t>2</a:t>
                </a:r>
                <a:endParaRPr lang="en-US" sz="2400" dirty="0"/>
              </a:p>
              <a:p>
                <a:pPr marL="0" indent="0" algn="ctr">
                  <a:buNone/>
                </a:pPr>
                <a:r>
                  <a:rPr lang="en-US" sz="2400" dirty="0"/>
                  <a:t>Negative “a” value, degree 5 (odd</a:t>
                </a:r>
                <a:r>
                  <a:rPr lang="en-US" sz="2800" dirty="0"/>
                  <a:t>)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↑↓</m:t>
                      </m:r>
                    </m:oMath>
                  </m:oMathPara>
                </a14:m>
                <a:endParaRPr lang="en-US" sz="4400" b="1" dirty="0">
                  <a:solidFill>
                    <a:srgbClr val="FF0000"/>
                  </a:solidFill>
                </a:endParaRPr>
              </a:p>
              <a:p>
                <a:pPr marL="0" indent="0" algn="ctr">
                  <a:buNone/>
                </a:pPr>
                <a:r>
                  <a:rPr lang="en-US" sz="4400" b="1" dirty="0">
                    <a:solidFill>
                      <a:srgbClr val="FF0000"/>
                    </a:solidFill>
                  </a:rPr>
                  <a:t>x</a:t>
                </a:r>
                <a14:m>
                  <m:oMath xmlns:m="http://schemas.openxmlformats.org/officeDocument/2006/math">
                    <m:r>
                      <a:rPr lang="en-US" sz="4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→−∞, </m:t>
                    </m:r>
                    <m:r>
                      <a:rPr lang="en-US" sz="4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𝒇</m:t>
                    </m:r>
                    <m:r>
                      <a:rPr lang="en-US" sz="4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4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en-US" sz="4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)→∞</m:t>
                    </m:r>
                  </m:oMath>
                </a14:m>
                <a:endParaRPr lang="en-US" sz="4400" b="1" dirty="0">
                  <a:solidFill>
                    <a:srgbClr val="FF0000"/>
                  </a:solidFill>
                </a:endParaRPr>
              </a:p>
              <a:p>
                <a:pPr marL="0" indent="0" algn="ctr">
                  <a:buNone/>
                </a:pPr>
                <a:r>
                  <a:rPr lang="en-US" sz="4400" b="1" dirty="0">
                    <a:solidFill>
                      <a:srgbClr val="FF0000"/>
                    </a:solidFill>
                  </a:rPr>
                  <a:t>x</a:t>
                </a:r>
                <a14:m>
                  <m:oMath xmlns:m="http://schemas.openxmlformats.org/officeDocument/2006/math">
                    <m:r>
                      <a:rPr lang="en-US" sz="4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→∞, </m:t>
                    </m:r>
                    <m:r>
                      <a:rPr lang="en-US" sz="4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4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4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4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4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∞</m:t>
                    </m:r>
                  </m:oMath>
                </a14:m>
                <a:endParaRPr lang="en-US" sz="4400" b="1" dirty="0">
                  <a:solidFill>
                    <a:srgbClr val="FF0000"/>
                  </a:solidFill>
                </a:endParaRPr>
              </a:p>
              <a:p>
                <a:pPr marL="0" indent="0" algn="ctr">
                  <a:buNone/>
                </a:pPr>
                <a:endParaRPr lang="en-US" sz="4400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93" t="-8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U-Turn Arrow 3">
            <a:hlinkClick r:id="rId3" action="ppaction://hlinksldjump"/>
          </p:cNvPr>
          <p:cNvSpPr/>
          <p:nvPr/>
        </p:nvSpPr>
        <p:spPr>
          <a:xfrm>
            <a:off x="7315200" y="5020377"/>
            <a:ext cx="914400" cy="91440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73502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6 2 Answer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1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𝟔𝟒</m:t>
                          </m:r>
                        </m:e>
                      </m:rad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i</a:t>
                </a:r>
                <a:r>
                  <a:rPr lang="en-US" baseline="30000" dirty="0"/>
                  <a:t>2</a:t>
                </a:r>
                <a:r>
                  <a:rPr lang="en-US" dirty="0"/>
                  <a:t> = -1		   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64(−1)</m:t>
                        </m:r>
                      </m:e>
                    </m:rad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				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64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𝑖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				</a:t>
                </a:r>
                <a:r>
                  <a:rPr lang="en-US" sz="6000" b="1" dirty="0">
                    <a:solidFill>
                      <a:srgbClr val="FF0000"/>
                    </a:solidFill>
                  </a:rPr>
                  <a:t>   8i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U-Turn Arrow 3">
            <a:hlinkClick r:id="rId3" action="ppaction://hlinksldjump"/>
          </p:cNvPr>
          <p:cNvSpPr/>
          <p:nvPr/>
        </p:nvSpPr>
        <p:spPr>
          <a:xfrm>
            <a:off x="7315200" y="5020377"/>
            <a:ext cx="914400" cy="91440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64388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6 3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Crossing at 1</a:t>
            </a:r>
          </a:p>
          <a:p>
            <a:pPr marL="0" indent="0">
              <a:buNone/>
            </a:pPr>
            <a:r>
              <a:rPr lang="en-US" dirty="0"/>
              <a:t>Touching at -2, 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400" b="1" dirty="0">
                <a:solidFill>
                  <a:srgbClr val="FF0000"/>
                </a:solidFill>
              </a:rPr>
              <a:t>y = x</a:t>
            </a:r>
            <a:r>
              <a:rPr lang="en-US" sz="4400" b="1" baseline="30000" dirty="0">
                <a:solidFill>
                  <a:srgbClr val="FF0000"/>
                </a:solidFill>
              </a:rPr>
              <a:t>2</a:t>
            </a:r>
            <a:r>
              <a:rPr lang="en-US" sz="4400" b="1" dirty="0">
                <a:solidFill>
                  <a:srgbClr val="FF0000"/>
                </a:solidFill>
              </a:rPr>
              <a:t>(x + 2)</a:t>
            </a:r>
            <a:r>
              <a:rPr lang="en-US" sz="4400" b="1" baseline="30000" dirty="0">
                <a:solidFill>
                  <a:srgbClr val="FF0000"/>
                </a:solidFill>
              </a:rPr>
              <a:t>2</a:t>
            </a:r>
            <a:r>
              <a:rPr lang="en-US" sz="4400" b="1" dirty="0">
                <a:solidFill>
                  <a:srgbClr val="FF0000"/>
                </a:solidFill>
              </a:rPr>
              <a:t>(x – 1)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524000"/>
            <a:ext cx="2961409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U-Turn Arrow 4">
            <a:hlinkClick r:id="rId3" action="ppaction://hlinksldjump"/>
          </p:cNvPr>
          <p:cNvSpPr/>
          <p:nvPr/>
        </p:nvSpPr>
        <p:spPr>
          <a:xfrm>
            <a:off x="7315200" y="5020377"/>
            <a:ext cx="914400" cy="91440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109983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/>
              <a:t>Unit 6 4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600" dirty="0"/>
              <a:t>Solve the system of functions:</a:t>
            </a:r>
          </a:p>
          <a:p>
            <a:pPr marL="0" indent="0" algn="ctr">
              <a:buNone/>
            </a:pPr>
            <a:r>
              <a:rPr lang="en-US" sz="2400" b="1" dirty="0"/>
              <a:t>y = x</a:t>
            </a:r>
            <a:r>
              <a:rPr lang="en-US" sz="2400" b="1" baseline="30000" dirty="0"/>
              <a:t>2</a:t>
            </a:r>
            <a:endParaRPr lang="en-US" sz="2400" b="1" dirty="0"/>
          </a:p>
          <a:p>
            <a:pPr marL="0" indent="0" algn="ctr">
              <a:buNone/>
            </a:pPr>
            <a:r>
              <a:rPr lang="en-US" sz="2400" b="1" dirty="0"/>
              <a:t>y = 10x - 24</a:t>
            </a:r>
          </a:p>
          <a:p>
            <a:pPr marL="0" indent="0">
              <a:buNone/>
            </a:pPr>
            <a:r>
              <a:rPr lang="en-US" dirty="0"/>
              <a:t>x</a:t>
            </a:r>
            <a:r>
              <a:rPr lang="en-US" baseline="30000" dirty="0"/>
              <a:t>2</a:t>
            </a:r>
            <a:r>
              <a:rPr lang="en-US" dirty="0"/>
              <a:t> = 10x – 24</a:t>
            </a:r>
          </a:p>
          <a:p>
            <a:pPr marL="0" indent="0">
              <a:buNone/>
            </a:pPr>
            <a:r>
              <a:rPr lang="en-US" dirty="0"/>
              <a:t>x</a:t>
            </a:r>
            <a:r>
              <a:rPr lang="en-US" baseline="30000" dirty="0"/>
              <a:t>2</a:t>
            </a:r>
            <a:r>
              <a:rPr lang="en-US" baseline="-25000" dirty="0"/>
              <a:t> </a:t>
            </a:r>
            <a:r>
              <a:rPr lang="en-US" dirty="0"/>
              <a:t>– 10x + 24 = 0</a:t>
            </a:r>
          </a:p>
          <a:p>
            <a:pPr marL="0" indent="0">
              <a:buNone/>
            </a:pPr>
            <a:r>
              <a:rPr lang="en-US" dirty="0"/>
              <a:t>(x – 6)(x – 4) =  0</a:t>
            </a:r>
          </a:p>
          <a:p>
            <a:pPr marL="0" indent="0">
              <a:buNone/>
            </a:pPr>
            <a:r>
              <a:rPr lang="en-US" dirty="0"/>
              <a:t> x – 6 = 0    x – 4 = 0</a:t>
            </a:r>
          </a:p>
          <a:p>
            <a:pPr marL="0" indent="0">
              <a:buNone/>
            </a:pPr>
            <a:r>
              <a:rPr lang="en-US" dirty="0"/>
              <a:t>x = 6		x = 4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FF0000"/>
                </a:solidFill>
              </a:rPr>
              <a:t>(6, 36)	(4, 16)</a:t>
            </a:r>
          </a:p>
        </p:txBody>
      </p:sp>
      <p:sp>
        <p:nvSpPr>
          <p:cNvPr id="4" name="U-Turn Arrow 3">
            <a:hlinkClick r:id="rId2" action="ppaction://hlinksldjump"/>
          </p:cNvPr>
          <p:cNvSpPr/>
          <p:nvPr/>
        </p:nvSpPr>
        <p:spPr>
          <a:xfrm>
            <a:off x="7315200" y="5020377"/>
            <a:ext cx="914400" cy="91440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91568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6 5 Answer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b="1" dirty="0"/>
                  <a:t>y = 2(x + 4)(x – 2)</a:t>
                </a:r>
                <a:r>
                  <a:rPr lang="en-US" b="1" baseline="30000" dirty="0"/>
                  <a:t>2</a:t>
                </a:r>
                <a:r>
                  <a:rPr lang="en-US" b="1" dirty="0"/>
                  <a:t>(x + 1)</a:t>
                </a:r>
                <a:r>
                  <a:rPr lang="en-US" b="1" baseline="30000" dirty="0"/>
                  <a:t>2</a:t>
                </a:r>
              </a:p>
              <a:p>
                <a:pPr marL="742950" indent="-742950">
                  <a:buAutoNum type="alphaUcPeriod"/>
                </a:pPr>
                <a:r>
                  <a:rPr lang="en-US" dirty="0"/>
                  <a:t>What are the crossing </a:t>
                </a:r>
                <a:r>
                  <a:rPr lang="en-US" dirty="0" err="1"/>
                  <a:t>zeros</a:t>
                </a:r>
                <a:r>
                  <a:rPr lang="en-US" dirty="0"/>
                  <a:t>?  </a:t>
                </a:r>
                <a:r>
                  <a:rPr lang="en-US" sz="3600" b="1" dirty="0">
                    <a:solidFill>
                      <a:srgbClr val="FF0000"/>
                    </a:solidFill>
                  </a:rPr>
                  <a:t>x = -4</a:t>
                </a:r>
              </a:p>
              <a:p>
                <a:pPr marL="742950" indent="-742950">
                  <a:buAutoNum type="alphaUcPeriod"/>
                </a:pPr>
                <a:r>
                  <a:rPr lang="en-US" dirty="0"/>
                  <a:t>What are the touching </a:t>
                </a:r>
                <a:r>
                  <a:rPr lang="en-US" dirty="0" err="1"/>
                  <a:t>zeros</a:t>
                </a:r>
                <a:r>
                  <a:rPr lang="en-US" dirty="0"/>
                  <a:t>? </a:t>
                </a:r>
                <a:r>
                  <a:rPr lang="en-US" sz="3600" b="1" dirty="0">
                    <a:solidFill>
                      <a:srgbClr val="FF0000"/>
                    </a:solidFill>
                  </a:rPr>
                  <a:t>x = 2, x = -1</a:t>
                </a:r>
              </a:p>
              <a:p>
                <a:pPr marL="742950" indent="-742950">
                  <a:buAutoNum type="alphaUcPeriod"/>
                </a:pPr>
                <a:r>
                  <a:rPr lang="en-US" dirty="0"/>
                  <a:t>What is the y-intercept?                                   y = 2(0+4)(0-2)</a:t>
                </a:r>
                <a:r>
                  <a:rPr lang="en-US" baseline="30000" dirty="0"/>
                  <a:t>2</a:t>
                </a:r>
                <a:r>
                  <a:rPr lang="en-US" dirty="0"/>
                  <a:t>(0+1)</a:t>
                </a:r>
                <a:r>
                  <a:rPr lang="en-US" baseline="30000" dirty="0"/>
                  <a:t>2</a:t>
                </a:r>
                <a:r>
                  <a:rPr lang="en-US" dirty="0"/>
                  <a:t> = </a:t>
                </a:r>
                <a:r>
                  <a:rPr lang="en-US" sz="3600" b="1" dirty="0">
                    <a:solidFill>
                      <a:srgbClr val="FF0000"/>
                    </a:solidFill>
                  </a:rPr>
                  <a:t>32</a:t>
                </a:r>
              </a:p>
              <a:p>
                <a:pPr marL="742950" indent="-742950">
                  <a:buAutoNum type="alphaUcPeriod"/>
                </a:pPr>
                <a:r>
                  <a:rPr lang="en-US" dirty="0"/>
                  <a:t>What is the degree of the function? </a:t>
                </a:r>
                <a:r>
                  <a:rPr lang="en-US" sz="3600" b="1" dirty="0">
                    <a:solidFill>
                      <a:srgbClr val="FF0000"/>
                    </a:solidFill>
                  </a:rPr>
                  <a:t>5</a:t>
                </a:r>
              </a:p>
              <a:p>
                <a:pPr marL="742950" indent="-742950">
                  <a:buAutoNum type="alphaUcPeriod"/>
                </a:pPr>
                <a:r>
                  <a:rPr lang="en-US" dirty="0"/>
                  <a:t>State the end behavior 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↓↑</m:t>
                    </m:r>
                  </m:oMath>
                </a14:m>
                <a:endParaRPr lang="en-US" sz="3600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926" t="-1752" r="-593" b="-2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U-Turn Arrow 3">
            <a:hlinkClick r:id="rId3" action="ppaction://hlinksldjump"/>
          </p:cNvPr>
          <p:cNvSpPr/>
          <p:nvPr/>
        </p:nvSpPr>
        <p:spPr>
          <a:xfrm>
            <a:off x="7337659" y="5257800"/>
            <a:ext cx="914400" cy="91440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749913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7 1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Estimate the correlation coefficient:</a:t>
            </a:r>
          </a:p>
          <a:p>
            <a:pPr marL="514350" indent="-514350">
              <a:buAutoNum type="alphaUcPeriod"/>
            </a:pPr>
            <a:r>
              <a:rPr lang="en-US" dirty="0"/>
              <a:t>5  impossible to be greater than 1</a:t>
            </a:r>
          </a:p>
          <a:p>
            <a:pPr marL="514350" indent="-514350">
              <a:buAutoNum type="alphaUcPeriod"/>
            </a:pPr>
            <a:r>
              <a:rPr lang="en-US" dirty="0"/>
              <a:t>2 impossible to be greater than 1</a:t>
            </a:r>
          </a:p>
          <a:p>
            <a:pPr marL="514350" indent="-514350">
              <a:buAutoNum type="alphaUcPeriod"/>
            </a:pPr>
            <a:r>
              <a:rPr lang="en-US" sz="4000" b="1" dirty="0">
                <a:solidFill>
                  <a:srgbClr val="FF0000"/>
                </a:solidFill>
              </a:rPr>
              <a:t>0.9</a:t>
            </a:r>
          </a:p>
          <a:p>
            <a:pPr marL="514350" indent="-514350">
              <a:buAutoNum type="alphaUcPeriod"/>
            </a:pPr>
            <a:r>
              <a:rPr lang="en-US" dirty="0"/>
              <a:t>-.8 data was clearly trending positive</a:t>
            </a: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U-Turn Arrow 3">
            <a:hlinkClick r:id="rId2" action="ppaction://hlinksldjump"/>
          </p:cNvPr>
          <p:cNvSpPr/>
          <p:nvPr/>
        </p:nvSpPr>
        <p:spPr>
          <a:xfrm>
            <a:off x="7337659" y="5257800"/>
            <a:ext cx="914400" cy="91440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39999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Mystery 2 Answer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18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8</m:t>
                        </m:r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36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dirty="0"/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8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dirty="0"/>
                  <a:t> = </a:t>
                </a:r>
                <a:r>
                  <a:rPr lang="en-US" sz="4800" b="1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  <m:rad>
                          <m:radPr>
                            <m:degHide m:val="on"/>
                            <m:ctrlPr>
                              <a:rPr lang="en-US" sz="48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48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e>
                        </m:rad>
                      </m:num>
                      <m:den>
                        <m:r>
                          <a:rPr lang="en-US" sz="4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4800" b="1" dirty="0">
                    <a:solidFill>
                      <a:srgbClr val="FF0000"/>
                    </a:solidFill>
                  </a:rPr>
                  <a:t> </a:t>
                </a:r>
                <a:endParaRPr lang="en-US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U-Turn Arrow 3">
            <a:hlinkClick r:id="rId3" action="ppaction://hlinksldjump"/>
          </p:cNvPr>
          <p:cNvSpPr/>
          <p:nvPr/>
        </p:nvSpPr>
        <p:spPr>
          <a:xfrm>
            <a:off x="7337659" y="5257800"/>
            <a:ext cx="914400" cy="91440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019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4   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800" dirty="0"/>
              <a:t>A town has 4000 people.  It loses 2.5% of its population each year.  How many people will be left in 80 years?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7010400" y="5257800"/>
            <a:ext cx="14478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87666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Mystery 3 Answer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ctr">
                  <a:buNone/>
                </a:pPr>
                <a:r>
                  <a:rPr lang="en-US" sz="4400" dirty="0"/>
                  <a:t>4(x – 2)</a:t>
                </a:r>
                <a:r>
                  <a:rPr lang="en-US" sz="4400" baseline="30000" dirty="0"/>
                  <a:t>2</a:t>
                </a:r>
                <a:r>
                  <a:rPr lang="en-US" sz="4400" dirty="0"/>
                  <a:t> = -36</a:t>
                </a:r>
              </a:p>
              <a:p>
                <a:pPr marL="0" indent="0">
                  <a:buNone/>
                </a:pPr>
                <a:r>
                  <a:rPr lang="en-US" sz="4400" dirty="0"/>
                  <a:t>Divide by 4    (x – 2)</a:t>
                </a:r>
                <a:r>
                  <a:rPr lang="en-US" sz="4400" baseline="30000" dirty="0"/>
                  <a:t>2 </a:t>
                </a:r>
                <a:r>
                  <a:rPr lang="en-US" sz="4400" dirty="0"/>
                  <a:t> = -9</a:t>
                </a:r>
              </a:p>
              <a:p>
                <a:pPr marL="0" indent="0">
                  <a:buNone/>
                </a:pPr>
                <a:r>
                  <a:rPr lang="en-US" sz="4400" dirty="0"/>
                  <a:t>Square root   (x – 2)</a:t>
                </a:r>
                <a:r>
                  <a:rPr lang="en-US" sz="4400" baseline="30000" dirty="0"/>
                  <a:t>2</a:t>
                </a:r>
                <a:r>
                  <a:rPr lang="en-US" sz="4400" dirty="0"/>
                  <a:t> = </a:t>
                </a:r>
                <a14:m>
                  <m:oMath xmlns:m="http://schemas.openxmlformats.org/officeDocument/2006/math">
                    <m:r>
                      <a:rPr lang="en-US" sz="4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ad>
                      <m:radPr>
                        <m:degHide m:val="on"/>
                        <m:ctrlPr>
                          <a:rPr lang="en-US" sz="4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−9</m:t>
                        </m:r>
                      </m:e>
                    </m:rad>
                  </m:oMath>
                </a14:m>
                <a:endParaRPr lang="en-US" sz="4400" dirty="0"/>
              </a:p>
              <a:p>
                <a:pPr marL="0" indent="0">
                  <a:buNone/>
                </a:pPr>
                <a:r>
                  <a:rPr lang="en-US" dirty="0"/>
                  <a:t>			 (x – 2)</a:t>
                </a:r>
                <a:r>
                  <a:rPr lang="en-US" baseline="30000" dirty="0"/>
                  <a:t>2</a:t>
                </a:r>
                <a:r>
                  <a:rPr lang="en-US" dirty="0"/>
                  <a:t> =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			(x – 2)</a:t>
                </a:r>
                <a:r>
                  <a:rPr lang="en-US" baseline="30000" dirty="0"/>
                  <a:t>2</a:t>
                </a:r>
                <a:r>
                  <a:rPr lang="en-US" dirty="0"/>
                  <a:t> =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</m:oMath>
                </a14:m>
                <a:r>
                  <a:rPr lang="en-US" dirty="0"/>
                  <a:t> 3i</a:t>
                </a:r>
              </a:p>
              <a:p>
                <a:pPr marL="0" indent="0">
                  <a:buNone/>
                </a:pPr>
                <a:r>
                  <a:rPr lang="en-US" dirty="0"/>
                  <a:t>Add 2		</a:t>
                </a:r>
                <a:r>
                  <a:rPr lang="en-US" sz="4000" b="1" dirty="0">
                    <a:solidFill>
                      <a:srgbClr val="FF0000"/>
                    </a:solidFill>
                  </a:rPr>
                  <a:t>x = 2 </a:t>
                </a:r>
                <a14:m>
                  <m:oMath xmlns:m="http://schemas.openxmlformats.org/officeDocument/2006/math">
                    <m:r>
                      <a:rPr lang="en-US" sz="4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</m:oMath>
                </a14:m>
                <a:r>
                  <a:rPr lang="en-US" sz="4000" b="1" dirty="0">
                    <a:solidFill>
                      <a:srgbClr val="FF0000"/>
                    </a:solidFill>
                  </a:rPr>
                  <a:t> 3i</a:t>
                </a:r>
                <a:endParaRPr lang="en-US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963" t="-2830" b="-35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U-Turn Arrow 5">
            <a:hlinkClick r:id="rId3" action="ppaction://hlinksldjump"/>
          </p:cNvPr>
          <p:cNvSpPr/>
          <p:nvPr/>
        </p:nvSpPr>
        <p:spPr>
          <a:xfrm>
            <a:off x="7337659" y="5257800"/>
            <a:ext cx="914400" cy="91440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72863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Mystery 4 Answer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ctr">
                  <a:buNone/>
                </a:pPr>
                <a:r>
                  <a:rPr lang="en-US" sz="2000" b="1" dirty="0">
                    <a:solidFill>
                      <a:srgbClr val="FF0000"/>
                    </a:solidFill>
                  </a:rPr>
                  <a:t>Daily Double!  Worth 8 points!</a:t>
                </a:r>
              </a:p>
              <a:p>
                <a:pPr marL="0" indent="0">
                  <a:buNone/>
                </a:pPr>
                <a:r>
                  <a:rPr lang="en-US" sz="2000" dirty="0"/>
                  <a:t>Find the roots.  Leave your answer in simplest radical form.</a:t>
                </a:r>
              </a:p>
              <a:p>
                <a:pPr marL="0" indent="0" algn="ctr">
                  <a:buNone/>
                </a:pPr>
                <a:r>
                  <a:rPr lang="en-US" sz="2000" dirty="0"/>
                  <a:t>y = 3x</a:t>
                </a:r>
                <a:r>
                  <a:rPr lang="en-US" sz="2000" baseline="30000" dirty="0"/>
                  <a:t>2</a:t>
                </a:r>
                <a:r>
                  <a:rPr lang="en-US" sz="2000" dirty="0"/>
                  <a:t> – 4x – 6 </a:t>
                </a:r>
              </a:p>
              <a:p>
                <a:pPr marL="0" indent="0">
                  <a:buNone/>
                </a:pPr>
                <a:r>
                  <a:rPr lang="en-US" dirty="0"/>
                  <a:t>Use quad. Formula: 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(−4)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−4(3)(−6)</m:t>
                            </m:r>
                          </m:e>
                        </m:rad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2(3)</m:t>
                        </m:r>
                      </m:den>
                    </m:f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88</m:t>
                            </m:r>
                          </m:e>
                        </m:rad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dirty="0"/>
                  <a:t>      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e>
                        </m:rad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22</m:t>
                            </m:r>
                          </m:e>
                        </m:rad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dirty="0"/>
                  <a:t>   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22</m:t>
                            </m:r>
                          </m:e>
                        </m:rad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dirty="0"/>
                  <a:t>   </a:t>
                </a:r>
                <a:r>
                  <a:rPr lang="en-US" b="1" dirty="0">
                    <a:solidFill>
                      <a:srgbClr val="FF0000"/>
                    </a:solidFill>
                  </a:rPr>
                  <a:t>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𝟐𝟐</m:t>
                            </m:r>
                          </m:e>
                        </m:rad>
                      </m:num>
                      <m:den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endParaRPr lang="en-US" b="1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852" t="-8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U-Turn Arrow 4">
            <a:hlinkClick r:id="rId3" action="ppaction://hlinksldjump"/>
          </p:cNvPr>
          <p:cNvSpPr/>
          <p:nvPr/>
        </p:nvSpPr>
        <p:spPr>
          <a:xfrm>
            <a:off x="3886200" y="5081257"/>
            <a:ext cx="914400" cy="91440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97128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7 5 Answer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Solve. Leave answer in simplest radical form.  </a:t>
                </a:r>
              </a:p>
              <a:p>
                <a:pPr marL="0" indent="0" algn="ctr">
                  <a:buNone/>
                </a:pPr>
                <a:r>
                  <a:rPr lang="en-US" sz="4800" dirty="0"/>
                  <a:t>2x</a:t>
                </a:r>
                <a:r>
                  <a:rPr lang="en-US" sz="4800" baseline="30000" dirty="0"/>
                  <a:t>2</a:t>
                </a:r>
                <a:r>
                  <a:rPr lang="en-US" sz="4800" dirty="0"/>
                  <a:t> + 3x – 1 = x</a:t>
                </a:r>
                <a:r>
                  <a:rPr lang="en-US" sz="4800" baseline="30000" dirty="0"/>
                  <a:t>2</a:t>
                </a:r>
                <a:r>
                  <a:rPr lang="en-US" sz="4800" dirty="0"/>
                  <a:t> + 5x – 7 </a:t>
                </a:r>
              </a:p>
              <a:p>
                <a:pPr marL="0" indent="0">
                  <a:buNone/>
                </a:pPr>
                <a:r>
                  <a:rPr lang="en-US" dirty="0"/>
                  <a:t>Standard form: x</a:t>
                </a:r>
                <a:r>
                  <a:rPr lang="en-US" baseline="30000" dirty="0"/>
                  <a:t>2</a:t>
                </a:r>
                <a:r>
                  <a:rPr lang="en-US" dirty="0"/>
                  <a:t> – 2x + 6 = 0</a:t>
                </a:r>
              </a:p>
              <a:p>
                <a:pPr marL="0" indent="0">
                  <a:buNone/>
                </a:pPr>
                <a:r>
                  <a:rPr lang="en-US" dirty="0"/>
                  <a:t>Quad. Form: 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−4(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)(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6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e>
                        </m:rad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−20</m:t>
                            </m:r>
                          </m:e>
                        </m:rad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   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20</m:t>
                            </m:r>
                            <m:sSup>
                              <m:sSup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  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5</m:t>
                            </m:r>
                          </m:e>
                        </m:rad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  </a:t>
                </a:r>
                <a:r>
                  <a:rPr lang="en-US" b="1" dirty="0">
                    <a:solidFill>
                      <a:srgbClr val="FF0000"/>
                    </a:solidFill>
                  </a:rPr>
                  <a:t>x = 1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𝒊</m:t>
                    </m:r>
                    <m:rad>
                      <m:radPr>
                        <m:degHide m:val="on"/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</m:t>
                        </m:r>
                      </m:e>
                    </m:rad>
                  </m:oMath>
                </a14:m>
                <a:endParaRPr lang="en-US" b="1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U-Turn Arrow 4">
            <a:hlinkClick r:id="rId3" action="ppaction://hlinksldjump"/>
          </p:cNvPr>
          <p:cNvSpPr/>
          <p:nvPr/>
        </p:nvSpPr>
        <p:spPr>
          <a:xfrm>
            <a:off x="7772400" y="5668963"/>
            <a:ext cx="914400" cy="91440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8252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Jeopardy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You have a rectangle with dimensions </a:t>
            </a:r>
            <a:r>
              <a:rPr lang="en-US" b="1" dirty="0"/>
              <a:t>x cm </a:t>
            </a:r>
            <a:r>
              <a:rPr lang="en-US" dirty="0"/>
              <a:t>and </a:t>
            </a:r>
            <a:r>
              <a:rPr lang="en-US" b="1" dirty="0"/>
              <a:t>(x + 8) cm.  </a:t>
            </a:r>
            <a:r>
              <a:rPr lang="en-US" dirty="0"/>
              <a:t>The area of the box is 20 cm.  Find the length and width of the rectangle.</a:t>
            </a:r>
          </a:p>
          <a:p>
            <a:pPr marL="0" indent="0">
              <a:buNone/>
            </a:pPr>
            <a:r>
              <a:rPr lang="en-US" dirty="0"/>
              <a:t>x(x+8) = 20</a:t>
            </a:r>
          </a:p>
          <a:p>
            <a:pPr marL="0" indent="0">
              <a:buNone/>
            </a:pPr>
            <a:r>
              <a:rPr lang="en-US" dirty="0"/>
              <a:t>x</a:t>
            </a:r>
            <a:r>
              <a:rPr lang="en-US" baseline="30000" dirty="0"/>
              <a:t>2</a:t>
            </a:r>
            <a:r>
              <a:rPr lang="en-US" dirty="0"/>
              <a:t> + 8x = 20</a:t>
            </a:r>
          </a:p>
          <a:p>
            <a:pPr marL="0" indent="0">
              <a:buNone/>
            </a:pPr>
            <a:r>
              <a:rPr lang="en-US" dirty="0"/>
              <a:t>x</a:t>
            </a:r>
            <a:r>
              <a:rPr lang="en-US" baseline="30000" dirty="0"/>
              <a:t>2</a:t>
            </a:r>
            <a:r>
              <a:rPr lang="en-US" dirty="0"/>
              <a:t> + 8x – 20 = 0</a:t>
            </a:r>
          </a:p>
          <a:p>
            <a:pPr marL="0" indent="0">
              <a:buNone/>
            </a:pPr>
            <a:r>
              <a:rPr lang="en-US" dirty="0"/>
              <a:t>(x + 10)(x – 2) = 0</a:t>
            </a:r>
          </a:p>
          <a:p>
            <a:pPr marL="0" indent="0">
              <a:buNone/>
            </a:pPr>
            <a:r>
              <a:rPr lang="en-US" dirty="0"/>
              <a:t>x + 10 = 0    x – 2 = 0</a:t>
            </a:r>
          </a:p>
          <a:p>
            <a:pPr marL="0" indent="0">
              <a:buNone/>
            </a:pPr>
            <a:r>
              <a:rPr lang="en-US" dirty="0"/>
              <a:t>x = - 10        x = 2   Dimensions: </a:t>
            </a:r>
            <a:r>
              <a:rPr lang="en-US" b="1" dirty="0">
                <a:solidFill>
                  <a:srgbClr val="FF0000"/>
                </a:solidFill>
              </a:rPr>
              <a:t>2 cm, (2 + 8) =10 cm</a:t>
            </a:r>
          </a:p>
        </p:txBody>
      </p:sp>
      <p:sp>
        <p:nvSpPr>
          <p:cNvPr id="4" name="U-Turn Arrow 3">
            <a:hlinkClick r:id="rId2" action="ppaction://hlinksldjump"/>
          </p:cNvPr>
          <p:cNvSpPr/>
          <p:nvPr/>
        </p:nvSpPr>
        <p:spPr>
          <a:xfrm>
            <a:off x="7543800" y="3810000"/>
            <a:ext cx="914400" cy="91440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584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4   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Chris invests $600 at 3% interest compounded monthly. </a:t>
            </a:r>
          </a:p>
          <a:p>
            <a:pPr marL="0" indent="0">
              <a:buNone/>
            </a:pPr>
            <a:r>
              <a:rPr lang="en-US" dirty="0"/>
              <a:t>David invests $600 at 4% interest compounded bi-annually.</a:t>
            </a:r>
          </a:p>
          <a:p>
            <a:pPr marL="0" indent="0">
              <a:buNone/>
            </a:pPr>
            <a:r>
              <a:rPr lang="en-US" dirty="0"/>
              <a:t>How much does each have at the end of 10 years?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7010400" y="5257800"/>
            <a:ext cx="14478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681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5 A  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Calculate the minimum value for the function:</a:t>
            </a:r>
          </a:p>
          <a:p>
            <a:pPr marL="0" indent="0" algn="ctr">
              <a:buNone/>
            </a:pPr>
            <a:r>
              <a:rPr lang="en-US" sz="4800" b="1" dirty="0"/>
              <a:t>f(x) = 3x</a:t>
            </a:r>
            <a:r>
              <a:rPr lang="en-US" sz="4800" b="1" baseline="30000" dirty="0"/>
              <a:t>2</a:t>
            </a:r>
            <a:r>
              <a:rPr lang="en-US" sz="4800" b="1" dirty="0"/>
              <a:t> – 6x + 10</a:t>
            </a:r>
          </a:p>
          <a:p>
            <a:pPr marL="0" indent="0" algn="ctr">
              <a:buNone/>
            </a:pPr>
            <a:endParaRPr lang="en-US" sz="4800" b="1" dirty="0"/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7010400" y="5257800"/>
            <a:ext cx="14478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199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5 A  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Factor completely:</a:t>
            </a:r>
          </a:p>
          <a:p>
            <a:pPr marL="0" indent="0" algn="ctr">
              <a:buNone/>
            </a:pPr>
            <a:r>
              <a:rPr lang="en-US" sz="7200" b="1" dirty="0"/>
              <a:t>9a</a:t>
            </a:r>
            <a:r>
              <a:rPr lang="en-US" sz="7200" b="1" baseline="30000" dirty="0"/>
              <a:t>4</a:t>
            </a:r>
            <a:r>
              <a:rPr lang="en-US" sz="7200" b="1" dirty="0"/>
              <a:t> – 16b</a:t>
            </a:r>
            <a:r>
              <a:rPr lang="en-US" sz="7200" b="1" baseline="30000" dirty="0"/>
              <a:t>2</a:t>
            </a:r>
            <a:endParaRPr lang="en-US" sz="7200" b="1" dirty="0"/>
          </a:p>
          <a:p>
            <a:pPr marL="0" indent="0" algn="ctr">
              <a:buNone/>
            </a:pPr>
            <a:endParaRPr lang="en-US" sz="5400" b="1" dirty="0"/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7010400" y="5257800"/>
            <a:ext cx="14478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67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5 A  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Rewrite the function in vertex form </a:t>
            </a:r>
          </a:p>
          <a:p>
            <a:pPr marL="0" indent="0" algn="ctr">
              <a:buNone/>
            </a:pPr>
            <a:r>
              <a:rPr lang="en-US" sz="8800" b="1" dirty="0"/>
              <a:t>y = x</a:t>
            </a:r>
            <a:r>
              <a:rPr lang="en-US" sz="8800" b="1" baseline="30000" dirty="0"/>
              <a:t>2</a:t>
            </a:r>
            <a:r>
              <a:rPr lang="en-US" sz="8800" b="1" dirty="0"/>
              <a:t> – 6x + 2</a:t>
            </a:r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7010400" y="5257800"/>
            <a:ext cx="14478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483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1900</Words>
  <Application>Microsoft Office PowerPoint</Application>
  <PresentationFormat>On-screen Show (4:3)</PresentationFormat>
  <Paragraphs>292</Paragraphs>
  <Slides>53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8" baseType="lpstr">
      <vt:lpstr>Arial</vt:lpstr>
      <vt:lpstr>Calibri</vt:lpstr>
      <vt:lpstr>Cambria Math</vt:lpstr>
      <vt:lpstr>Comic Sans MS</vt:lpstr>
      <vt:lpstr>Office Theme</vt:lpstr>
      <vt:lpstr>Algebra Final Exam Jeopardy</vt:lpstr>
      <vt:lpstr>Unit 4   1</vt:lpstr>
      <vt:lpstr>Unit 4   2</vt:lpstr>
      <vt:lpstr>Unit 4   3</vt:lpstr>
      <vt:lpstr>Unit 4    4</vt:lpstr>
      <vt:lpstr>Unit 4   5</vt:lpstr>
      <vt:lpstr>Unit 5 A   1</vt:lpstr>
      <vt:lpstr>Unit 5 A   2</vt:lpstr>
      <vt:lpstr>Unit 5 A   3</vt:lpstr>
      <vt:lpstr>Unit 5 A   4</vt:lpstr>
      <vt:lpstr>Unit 5 A   5</vt:lpstr>
      <vt:lpstr>Unit 5 B  1</vt:lpstr>
      <vt:lpstr>Unit 5  B   2</vt:lpstr>
      <vt:lpstr>Unit 5 B  3</vt:lpstr>
      <vt:lpstr>Unit 5 B  4</vt:lpstr>
      <vt:lpstr>Unit 5  B   5 </vt:lpstr>
      <vt:lpstr>Unit 6   1</vt:lpstr>
      <vt:lpstr>Unit 6  2</vt:lpstr>
      <vt:lpstr>Unit 6  3</vt:lpstr>
      <vt:lpstr>Unit 6   4</vt:lpstr>
      <vt:lpstr>Unit 6   5</vt:lpstr>
      <vt:lpstr>Mystery 1</vt:lpstr>
      <vt:lpstr>Mystery 2</vt:lpstr>
      <vt:lpstr>Mystery 3 </vt:lpstr>
      <vt:lpstr>Mystery 4</vt:lpstr>
      <vt:lpstr>Mystery 5</vt:lpstr>
      <vt:lpstr>Final Jeopardy</vt:lpstr>
      <vt:lpstr>Unit 4 1 Answer</vt:lpstr>
      <vt:lpstr>Unit 4 2 Answer</vt:lpstr>
      <vt:lpstr>Unit 4  3 Answer</vt:lpstr>
      <vt:lpstr>Unit 4  4 Answer</vt:lpstr>
      <vt:lpstr>Unit 4  5 Answer</vt:lpstr>
      <vt:lpstr>Unit 5 A 1 Answer</vt:lpstr>
      <vt:lpstr>Unit 5 A 2 Answer</vt:lpstr>
      <vt:lpstr>Unit 5 A 3 Answer</vt:lpstr>
      <vt:lpstr>Unit 5 A 4 Answer</vt:lpstr>
      <vt:lpstr>Unit 5 A 5 Answer</vt:lpstr>
      <vt:lpstr>Unit 5 B 1 Answer</vt:lpstr>
      <vt:lpstr>Unit 5 B 2 Answer</vt:lpstr>
      <vt:lpstr>Unit 5 B 3 Answer</vt:lpstr>
      <vt:lpstr>Unit 5 B 4 Answer</vt:lpstr>
      <vt:lpstr>Unit 5 B 5 Answer</vt:lpstr>
      <vt:lpstr>Unit 6 1 Answer</vt:lpstr>
      <vt:lpstr>Unit 6 2 Answer</vt:lpstr>
      <vt:lpstr>Unit 6 3 Answer</vt:lpstr>
      <vt:lpstr>Unit 6 4 Answer</vt:lpstr>
      <vt:lpstr>Unit 6 5 Answer</vt:lpstr>
      <vt:lpstr>Unit 7 1 Answer</vt:lpstr>
      <vt:lpstr>Mystery 2 Answer</vt:lpstr>
      <vt:lpstr>Mystery 3 Answer</vt:lpstr>
      <vt:lpstr>Mystery 4 Answer</vt:lpstr>
      <vt:lpstr>Unit 7 5 Answer</vt:lpstr>
      <vt:lpstr>Final Jeopardy Answer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 Final Exam Jeopardy</dc:title>
  <dc:creator>byronrs</dc:creator>
  <cp:lastModifiedBy>BYRON, RENEE</cp:lastModifiedBy>
  <cp:revision>25</cp:revision>
  <cp:lastPrinted>2018-05-04T11:17:41Z</cp:lastPrinted>
  <dcterms:created xsi:type="dcterms:W3CDTF">2014-05-25T20:54:31Z</dcterms:created>
  <dcterms:modified xsi:type="dcterms:W3CDTF">2018-05-04T11:17:44Z</dcterms:modified>
</cp:coreProperties>
</file>