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262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5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6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A69D-031A-4367-9D14-E2375A09EBC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8F9-4330-4AE1-9597-96C29C06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6.xml"/><Relationship Id="rId18" Type="http://schemas.openxmlformats.org/officeDocument/2006/relationships/slide" Target="slide56.xml"/><Relationship Id="rId26" Type="http://schemas.openxmlformats.org/officeDocument/2006/relationships/slide" Target="slide20.xml"/><Relationship Id="rId3" Type="http://schemas.openxmlformats.org/officeDocument/2006/relationships/slide" Target="slide22.xml"/><Relationship Id="rId21" Type="http://schemas.openxmlformats.org/officeDocument/2006/relationships/slide" Target="slide28.xml"/><Relationship Id="rId7" Type="http://schemas.openxmlformats.org/officeDocument/2006/relationships/slide" Target="slide4.xml"/><Relationship Id="rId12" Type="http://schemas.openxmlformats.org/officeDocument/2006/relationships/slide" Target="slide54.xml"/><Relationship Id="rId17" Type="http://schemas.openxmlformats.org/officeDocument/2006/relationships/slide" Target="slide46.xml"/><Relationship Id="rId25" Type="http://schemas.openxmlformats.org/officeDocument/2006/relationships/slide" Target="slide10.xml"/><Relationship Id="rId2" Type="http://schemas.openxmlformats.org/officeDocument/2006/relationships/slide" Target="slide12.xml"/><Relationship Id="rId16" Type="http://schemas.openxmlformats.org/officeDocument/2006/relationships/slide" Target="slide36.xml"/><Relationship Id="rId20" Type="http://schemas.openxmlformats.org/officeDocument/2006/relationships/slide" Target="slide18.xml"/><Relationship Id="rId29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44.xml"/><Relationship Id="rId24" Type="http://schemas.openxmlformats.org/officeDocument/2006/relationships/slide" Target="slide58.xml"/><Relationship Id="rId5" Type="http://schemas.openxmlformats.org/officeDocument/2006/relationships/slide" Target="slide42.xml"/><Relationship Id="rId15" Type="http://schemas.openxmlformats.org/officeDocument/2006/relationships/slide" Target="slide26.xml"/><Relationship Id="rId23" Type="http://schemas.openxmlformats.org/officeDocument/2006/relationships/slide" Target="slide48.xml"/><Relationship Id="rId28" Type="http://schemas.openxmlformats.org/officeDocument/2006/relationships/slide" Target="slide40.xml"/><Relationship Id="rId10" Type="http://schemas.openxmlformats.org/officeDocument/2006/relationships/slide" Target="slide34.xml"/><Relationship Id="rId19" Type="http://schemas.openxmlformats.org/officeDocument/2006/relationships/slide" Target="slide8.xml"/><Relationship Id="rId31" Type="http://schemas.openxmlformats.org/officeDocument/2006/relationships/slide" Target="slide62.xml"/><Relationship Id="rId4" Type="http://schemas.openxmlformats.org/officeDocument/2006/relationships/slide" Target="slide32.xml"/><Relationship Id="rId9" Type="http://schemas.openxmlformats.org/officeDocument/2006/relationships/slide" Target="slide24.xml"/><Relationship Id="rId14" Type="http://schemas.openxmlformats.org/officeDocument/2006/relationships/slide" Target="slide16.xml"/><Relationship Id="rId22" Type="http://schemas.openxmlformats.org/officeDocument/2006/relationships/slide" Target="slide38.xml"/><Relationship Id="rId27" Type="http://schemas.openxmlformats.org/officeDocument/2006/relationships/slide" Target="slide30.xml"/><Relationship Id="rId30" Type="http://schemas.openxmlformats.org/officeDocument/2006/relationships/slide" Target="slide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Chapter 6 Jeopardy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6-1   </a:t>
            </a:r>
            <a:r>
              <a:rPr lang="en-US" dirty="0" smtClean="0"/>
              <a:t>      </a:t>
            </a:r>
            <a:r>
              <a:rPr lang="en-US" u="sng" dirty="0" smtClean="0"/>
              <a:t>6-2 </a:t>
            </a:r>
            <a:r>
              <a:rPr lang="en-US" dirty="0" smtClean="0"/>
              <a:t>       </a:t>
            </a:r>
            <a:r>
              <a:rPr lang="en-US" u="sng" dirty="0" smtClean="0"/>
              <a:t>6-3</a:t>
            </a:r>
            <a:r>
              <a:rPr lang="en-US" dirty="0" smtClean="0"/>
              <a:t>        </a:t>
            </a:r>
            <a:r>
              <a:rPr lang="en-US" u="sng" dirty="0" smtClean="0"/>
              <a:t>6-4</a:t>
            </a:r>
            <a:r>
              <a:rPr lang="en-US" dirty="0" smtClean="0"/>
              <a:t>        </a:t>
            </a:r>
            <a:r>
              <a:rPr lang="en-US" u="sng" dirty="0" smtClean="0"/>
              <a:t>6-5</a:t>
            </a:r>
            <a:r>
              <a:rPr lang="en-US" dirty="0" smtClean="0"/>
              <a:t>       </a:t>
            </a:r>
            <a:r>
              <a:rPr lang="en-US" u="sng" dirty="0" smtClean="0"/>
              <a:t>MYSTERY</a:t>
            </a:r>
          </a:p>
          <a:p>
            <a:pPr marL="0" indent="0">
              <a:buNone/>
            </a:pPr>
            <a:r>
              <a:rPr lang="en-US" dirty="0" smtClean="0">
                <a:hlinkClick r:id="" action="ppaction://hlinkshowjump?jump=nextslide"/>
              </a:rPr>
              <a:t>100</a:t>
            </a:r>
            <a:r>
              <a:rPr lang="en-US" dirty="0" smtClean="0"/>
              <a:t>	     </a:t>
            </a:r>
            <a:r>
              <a:rPr lang="en-US" dirty="0" smtClean="0">
                <a:hlinkClick r:id="rId2" action="ppaction://hlinksldjump"/>
              </a:rPr>
              <a:t>100</a:t>
            </a:r>
            <a:r>
              <a:rPr lang="en-US" dirty="0" smtClean="0"/>
              <a:t>       </a:t>
            </a:r>
            <a:r>
              <a:rPr lang="en-US" dirty="0" smtClean="0">
                <a:hlinkClick r:id="rId3" action="ppaction://hlinksldjump"/>
              </a:rPr>
              <a:t>100</a:t>
            </a:r>
            <a:r>
              <a:rPr lang="en-US" dirty="0" smtClean="0"/>
              <a:t>       </a:t>
            </a:r>
            <a:r>
              <a:rPr lang="en-US" dirty="0" smtClean="0">
                <a:hlinkClick r:id="rId4" action="ppaction://hlinksldjump"/>
              </a:rPr>
              <a:t>100</a:t>
            </a:r>
            <a:r>
              <a:rPr lang="en-US" dirty="0" smtClean="0"/>
              <a:t>       </a:t>
            </a:r>
            <a:r>
              <a:rPr lang="en-US" dirty="0" smtClean="0">
                <a:hlinkClick r:id="rId5" action="ppaction://hlinksldjump"/>
              </a:rPr>
              <a:t>100</a:t>
            </a:r>
            <a:r>
              <a:rPr lang="en-US" dirty="0" smtClean="0"/>
              <a:t>      </a:t>
            </a:r>
            <a:r>
              <a:rPr lang="en-US" dirty="0" smtClean="0">
                <a:hlinkClick r:id="rId6" action="ppaction://hlinksldjump"/>
              </a:rPr>
              <a:t>100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7" action="ppaction://hlinksldjump"/>
              </a:rPr>
              <a:t>200 </a:t>
            </a:r>
            <a:r>
              <a:rPr lang="en-US" dirty="0" smtClean="0"/>
              <a:t>       </a:t>
            </a:r>
            <a:r>
              <a:rPr lang="en-US" dirty="0" smtClean="0">
                <a:hlinkClick r:id="rId8" action="ppaction://hlinksldjump"/>
              </a:rPr>
              <a:t>200</a:t>
            </a:r>
            <a:r>
              <a:rPr lang="en-US" dirty="0" smtClean="0"/>
              <a:t>       </a:t>
            </a:r>
            <a:r>
              <a:rPr lang="en-US" dirty="0" smtClean="0">
                <a:hlinkClick r:id="rId9" action="ppaction://hlinksldjump"/>
              </a:rPr>
              <a:t>200</a:t>
            </a:r>
            <a:r>
              <a:rPr lang="en-US" dirty="0" smtClean="0"/>
              <a:t>       </a:t>
            </a:r>
            <a:r>
              <a:rPr lang="en-US" dirty="0" smtClean="0">
                <a:hlinkClick r:id="rId10" action="ppaction://hlinksldjump"/>
              </a:rPr>
              <a:t>200</a:t>
            </a:r>
            <a:r>
              <a:rPr lang="en-US" dirty="0" smtClean="0"/>
              <a:t>        </a:t>
            </a:r>
            <a:r>
              <a:rPr lang="en-US" dirty="0" smtClean="0">
                <a:hlinkClick r:id="rId11" action="ppaction://hlinksldjump"/>
              </a:rPr>
              <a:t>200</a:t>
            </a:r>
            <a:r>
              <a:rPr lang="en-US" dirty="0" smtClean="0"/>
              <a:t>     </a:t>
            </a:r>
            <a:r>
              <a:rPr lang="en-US" dirty="0" smtClean="0">
                <a:hlinkClick r:id="rId12" action="ppaction://hlinksldjump"/>
              </a:rPr>
              <a:t>200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3" action="ppaction://hlinksldjump"/>
              </a:rPr>
              <a:t>300</a:t>
            </a:r>
            <a:r>
              <a:rPr lang="en-US" dirty="0" smtClean="0"/>
              <a:t>        </a:t>
            </a:r>
            <a:r>
              <a:rPr lang="en-US" dirty="0" smtClean="0">
                <a:hlinkClick r:id="rId14" action="ppaction://hlinksldjump"/>
              </a:rPr>
              <a:t>300</a:t>
            </a:r>
            <a:r>
              <a:rPr lang="en-US" dirty="0" smtClean="0"/>
              <a:t>       </a:t>
            </a:r>
            <a:r>
              <a:rPr lang="en-US" dirty="0" smtClean="0">
                <a:hlinkClick r:id="rId15" action="ppaction://hlinksldjump"/>
              </a:rPr>
              <a:t>300</a:t>
            </a:r>
            <a:r>
              <a:rPr lang="en-US" dirty="0" smtClean="0"/>
              <a:t>       </a:t>
            </a:r>
            <a:r>
              <a:rPr lang="en-US" dirty="0" smtClean="0">
                <a:hlinkClick r:id="rId16" action="ppaction://hlinksldjump"/>
              </a:rPr>
              <a:t>300</a:t>
            </a:r>
            <a:r>
              <a:rPr lang="en-US" dirty="0" smtClean="0"/>
              <a:t>       </a:t>
            </a:r>
            <a:r>
              <a:rPr lang="en-US" dirty="0" smtClean="0">
                <a:hlinkClick r:id="rId17" action="ppaction://hlinksldjump"/>
              </a:rPr>
              <a:t>300</a:t>
            </a:r>
            <a:r>
              <a:rPr lang="en-US" dirty="0" smtClean="0"/>
              <a:t>     </a:t>
            </a:r>
            <a:r>
              <a:rPr lang="en-US" dirty="0" smtClean="0">
                <a:hlinkClick r:id="rId18" action="ppaction://hlinksldjump"/>
              </a:rPr>
              <a:t> 300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19" action="ppaction://hlinksldjump"/>
              </a:rPr>
              <a:t>400</a:t>
            </a:r>
            <a:r>
              <a:rPr lang="en-US" dirty="0" smtClean="0"/>
              <a:t>        </a:t>
            </a:r>
            <a:r>
              <a:rPr lang="en-US" dirty="0" smtClean="0">
                <a:hlinkClick r:id="rId20" action="ppaction://hlinksldjump"/>
              </a:rPr>
              <a:t>400</a:t>
            </a:r>
            <a:r>
              <a:rPr lang="en-US" dirty="0" smtClean="0"/>
              <a:t>       </a:t>
            </a:r>
            <a:r>
              <a:rPr lang="en-US" dirty="0" smtClean="0">
                <a:hlinkClick r:id="rId21" action="ppaction://hlinksldjump"/>
              </a:rPr>
              <a:t>400</a:t>
            </a:r>
            <a:r>
              <a:rPr lang="en-US" dirty="0" smtClean="0"/>
              <a:t>       </a:t>
            </a:r>
            <a:r>
              <a:rPr lang="en-US" dirty="0" smtClean="0">
                <a:hlinkClick r:id="rId22" action="ppaction://hlinksldjump"/>
              </a:rPr>
              <a:t>400</a:t>
            </a:r>
            <a:r>
              <a:rPr lang="en-US" dirty="0" smtClean="0"/>
              <a:t>       </a:t>
            </a:r>
            <a:r>
              <a:rPr lang="en-US" dirty="0" smtClean="0">
                <a:hlinkClick r:id="rId23" action="ppaction://hlinksldjump"/>
              </a:rPr>
              <a:t>400</a:t>
            </a:r>
            <a:r>
              <a:rPr lang="en-US" dirty="0" smtClean="0"/>
              <a:t>      </a:t>
            </a:r>
            <a:r>
              <a:rPr lang="en-US" dirty="0" smtClean="0">
                <a:hlinkClick r:id="rId24" action="ppaction://hlinksldjump"/>
              </a:rPr>
              <a:t>400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5" action="ppaction://hlinksldjump"/>
              </a:rPr>
              <a:t>500</a:t>
            </a:r>
            <a:r>
              <a:rPr lang="en-US" dirty="0" smtClean="0"/>
              <a:t>        </a:t>
            </a:r>
            <a:r>
              <a:rPr lang="en-US" dirty="0" smtClean="0">
                <a:hlinkClick r:id="rId26" action="ppaction://hlinksldjump"/>
              </a:rPr>
              <a:t>500</a:t>
            </a:r>
            <a:r>
              <a:rPr lang="en-US" dirty="0" smtClean="0"/>
              <a:t>       </a:t>
            </a:r>
            <a:r>
              <a:rPr lang="en-US" dirty="0" smtClean="0">
                <a:hlinkClick r:id="rId27" action="ppaction://hlinksldjump"/>
              </a:rPr>
              <a:t>500</a:t>
            </a:r>
            <a:r>
              <a:rPr lang="en-US" dirty="0" smtClean="0"/>
              <a:t>       </a:t>
            </a:r>
            <a:r>
              <a:rPr lang="en-US" dirty="0" smtClean="0">
                <a:hlinkClick r:id="rId28" action="ppaction://hlinksldjump"/>
              </a:rPr>
              <a:t>500</a:t>
            </a:r>
            <a:r>
              <a:rPr lang="en-US" dirty="0" smtClean="0"/>
              <a:t>       </a:t>
            </a:r>
            <a:r>
              <a:rPr lang="en-US" dirty="0" smtClean="0">
                <a:hlinkClick r:id="rId29" action="ppaction://hlinksldjump"/>
              </a:rPr>
              <a:t>500</a:t>
            </a:r>
            <a:r>
              <a:rPr lang="en-US" dirty="0" smtClean="0"/>
              <a:t>      </a:t>
            </a:r>
            <a:r>
              <a:rPr lang="en-US" dirty="0" smtClean="0">
                <a:hlinkClick r:id="rId30" action="ppaction://hlinksldjump"/>
              </a:rPr>
              <a:t>500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</a:t>
            </a:r>
            <a:r>
              <a:rPr lang="en-US" dirty="0" smtClean="0">
                <a:hlinkClick r:id="rId31" action="ppaction://hlinksldjump"/>
              </a:rPr>
              <a:t>Final Jeopardy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" action="ppaction://hlinkshowjump?jump=endshow"/>
              </a:rPr>
              <a:t>Exit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Calculate the rate of change.  Explain what it means.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04" y="2286000"/>
            <a:ext cx="36099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391400" y="59436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Rate of change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𝑟𝑖𝑠𝑒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𝑟𝑢𝑛</m:t>
                        </m:r>
                      </m:den>
                    </m:f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𝑑𝑜𝑤𝑛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16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𝑟𝑖𝑔h𝑡</m:t>
                        </m:r>
                        <m:r>
                          <a:rPr lang="en-US" sz="4000" b="0" i="1" smtClean="0">
                            <a:latin typeface="Cambria Math"/>
                          </a:rPr>
                          <m:t> 1</m:t>
                        </m:r>
                      </m:den>
                    </m:f>
                  </m:oMath>
                </a14:m>
                <a:r>
                  <a:rPr lang="en-US" sz="4000" dirty="0" smtClean="0"/>
                  <a:t> = -16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An object is falling 16 feet every second.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066800" y="5257800"/>
            <a:ext cx="8382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slope-intercept form of the equation for the line: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3538538" cy="44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391400" y="59436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Y-intercept (b) = 3</a:t>
                </a:r>
              </a:p>
              <a:p>
                <a:pPr marL="0" indent="0">
                  <a:buNone/>
                </a:pPr>
                <a:r>
                  <a:rPr lang="en-US" dirty="0" smtClean="0"/>
                  <a:t>Slope (m)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𝑟𝑢𝑛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= -2</a:t>
                </a:r>
              </a:p>
              <a:p>
                <a:pPr marL="0" indent="0">
                  <a:buNone/>
                </a:pPr>
                <a:r>
                  <a:rPr lang="en-US" sz="4400" dirty="0" smtClean="0">
                    <a:solidFill>
                      <a:srgbClr val="FF0000"/>
                    </a:solidFill>
                  </a:rPr>
                  <a:t>Y = -2x + 3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200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762000" y="5638800"/>
            <a:ext cx="1143000" cy="838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Graph the equation: </a:t>
            </a:r>
          </a:p>
          <a:p>
            <a:pPr marL="0" indent="0" algn="ctr">
              <a:buNone/>
            </a:pPr>
            <a:r>
              <a:rPr lang="en-US" sz="4800" dirty="0" smtClean="0"/>
              <a:t>Y = -x - 2</a:t>
            </a:r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553200" y="5334000"/>
            <a:ext cx="1600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 = -x - 2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3371850" cy="419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219200" y="5257800"/>
            <a:ext cx="7620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6-2 $300 Daily Double!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 the slope and y-intercept of the equation: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8000" dirty="0" smtClean="0"/>
              <a:t>4x – 2y = -6</a:t>
            </a:r>
            <a:endParaRPr lang="en-US" sz="80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10400" y="5257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				4x – 2y = -6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Solve for y:                    </a:t>
                </a:r>
                <a:r>
                  <a:rPr lang="en-US" u="sng" dirty="0" smtClean="0">
                    <a:solidFill>
                      <a:srgbClr val="7030A0"/>
                    </a:solidFill>
                  </a:rPr>
                  <a:t>-4x              -4x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                </a:t>
                </a:r>
                <a:r>
                  <a:rPr lang="en-US" dirty="0" smtClean="0"/>
                  <a:t>                                -2y = -4x – 6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				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-2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-2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-2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	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			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 = 2x + 3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Slope = 2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Y-intercept = 3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3733800" y="5029200"/>
            <a:ext cx="1066800" cy="762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6-2 $400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Graph the equation: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sz="4400" dirty="0" smtClean="0"/>
                  <a:t>Y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x = -2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858000" y="60198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6-2 $400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First solve for 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x - 2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8192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4" y="2128838"/>
            <a:ext cx="5285607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914400" y="5562600"/>
            <a:ext cx="1066800" cy="762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slope of the line: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65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10400" y="5867400"/>
            <a:ext cx="16002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486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629400" y="54102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6-2 $500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/>
              <a:t>Y = 2000x + 4000</a:t>
            </a:r>
          </a:p>
          <a:p>
            <a:pPr marL="514350" indent="-514350">
              <a:buAutoNum type="alphaLcPeriod"/>
            </a:pPr>
            <a:r>
              <a:rPr lang="en-US" dirty="0" smtClean="0"/>
              <a:t> 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 $12,000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8576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3352800" y="5715000"/>
            <a:ext cx="838200" cy="838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State the x-and y-intercepts: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5x – 3y = 15</a:t>
            </a:r>
          </a:p>
          <a:p>
            <a:pPr marL="0" indent="0" algn="ctr">
              <a:buNone/>
            </a:pPr>
            <a:endParaRPr lang="en-US" sz="54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934200" y="52578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400" dirty="0" smtClean="0"/>
                  <a:t>5x – 3y = 15</a:t>
                </a:r>
              </a:p>
              <a:p>
                <a:pPr marL="0" indent="0" algn="ctr">
                  <a:buNone/>
                </a:pPr>
                <a:r>
                  <a:rPr lang="en-US" sz="44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, 0) = (3, 0) </a:t>
                </a:r>
              </a:p>
              <a:p>
                <a:pPr marL="0" indent="0" algn="ctr">
                  <a:buNone/>
                </a:pPr>
                <a:r>
                  <a:rPr lang="en-US" sz="4400" dirty="0" smtClean="0"/>
                  <a:t>(0,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 smtClean="0"/>
                  <a:t>) = (0, -5)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295400" y="5029200"/>
            <a:ext cx="914400" cy="838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6-3 $200 Daily Double!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Graph the line using x and y-intercepts</a:t>
            </a:r>
          </a:p>
          <a:p>
            <a:pPr marL="0" indent="0" algn="ctr">
              <a:buNone/>
            </a:pPr>
            <a:r>
              <a:rPr lang="en-US" sz="7200" dirty="0" smtClean="0"/>
              <a:t>3x – 5y = 15</a:t>
            </a:r>
            <a:endParaRPr lang="en-US" sz="72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705600" y="5105400"/>
            <a:ext cx="1676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6-3 $200 </a:t>
            </a:r>
            <a:r>
              <a:rPr lang="en-US" dirty="0" err="1" smtClean="0"/>
              <a:t>DailyDouble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3x – 5y = 15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29464"/>
            <a:ext cx="4724400" cy="484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219200" y="5334000"/>
            <a:ext cx="838200" cy="838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Graph </a:t>
            </a:r>
          </a:p>
          <a:p>
            <a:pPr marL="0" indent="0" algn="ctr">
              <a:buNone/>
            </a:pPr>
            <a:r>
              <a:rPr lang="en-US" sz="6000" dirty="0" smtClean="0"/>
              <a:t>X = -3.5</a:t>
            </a:r>
          </a:p>
          <a:p>
            <a:pPr marL="0" indent="0" algn="ctr">
              <a:buNone/>
            </a:pPr>
            <a:r>
              <a:rPr lang="en-US" sz="6000" dirty="0" smtClean="0"/>
              <a:t>What is the slope?</a:t>
            </a:r>
            <a:endParaRPr lang="en-US" sz="60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781800" y="54102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X = -3.5</a:t>
            </a:r>
          </a:p>
          <a:p>
            <a:pPr marL="0" indent="0">
              <a:buNone/>
            </a:pPr>
            <a:r>
              <a:rPr lang="en-US" dirty="0" smtClean="0"/>
              <a:t>The slope is undefined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44" y="1981200"/>
            <a:ext cx="3145738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066800" y="5257800"/>
            <a:ext cx="7620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Graph</a:t>
            </a:r>
          </a:p>
          <a:p>
            <a:pPr marL="0" indent="0" algn="ctr">
              <a:buNone/>
            </a:pPr>
            <a:r>
              <a:rPr lang="en-US" sz="6000" dirty="0" smtClean="0"/>
              <a:t>Y = 6</a:t>
            </a:r>
          </a:p>
          <a:p>
            <a:pPr marL="0" indent="0" algn="ctr">
              <a:buNone/>
            </a:pPr>
            <a:r>
              <a:rPr lang="en-US" sz="6000" dirty="0" smtClean="0"/>
              <a:t>What is the slope?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705600" y="51816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 = 6 </a:t>
            </a:r>
          </a:p>
          <a:p>
            <a:pPr marL="0" indent="0">
              <a:buNone/>
            </a:pPr>
            <a:r>
              <a:rPr lang="en-US" dirty="0" smtClean="0"/>
              <a:t>Slope is 0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057400"/>
            <a:ext cx="4333600" cy="418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990600" y="5562600"/>
            <a:ext cx="914400" cy="68340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𝑟𝑖𝑠𝑒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𝑟𝑢𝑛</m:t>
                        </m:r>
                      </m:den>
                    </m:f>
                  </m:oMath>
                </a14:m>
                <a:r>
                  <a:rPr lang="en-US" sz="48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𝑑𝑜𝑤𝑛</m:t>
                        </m:r>
                        <m:r>
                          <a:rPr lang="en-US" sz="4800" b="0" i="1" smtClean="0">
                            <a:latin typeface="Cambria Math"/>
                          </a:rPr>
                          <m:t> 6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𝑟𝑖𝑔h𝑡</m:t>
                        </m:r>
                        <m:r>
                          <a:rPr lang="en-US" sz="4800" b="0" i="1" smtClean="0">
                            <a:latin typeface="Cambria Math"/>
                          </a:rPr>
                          <m:t> 3</m:t>
                        </m:r>
                      </m:den>
                    </m:f>
                  </m:oMath>
                </a14:m>
                <a:r>
                  <a:rPr lang="en-US" sz="4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 smtClean="0"/>
                  <a:t> = -2</a:t>
                </a:r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219200" y="5181600"/>
            <a:ext cx="838200" cy="762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6-3 $500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5400" dirty="0" smtClean="0"/>
                  <a:t>Write an equation in standard form using integers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/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 smtClean="0"/>
                  <a:t> x  - 8 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407" t="-3774" r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781800" y="54102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6-3 $500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   Goal: Ax + By = C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/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 x  - 8 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 x:                        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 smtClean="0"/>
                  <a:t>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/>
                  <a:t> y  = -8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Multiply by 12:                      -8x + 9y = -</a:t>
                </a:r>
                <a:r>
                  <a:rPr lang="en-US" sz="3600" dirty="0" smtClean="0"/>
                  <a:t>96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Make sure x is positive:          8x – 9y = 96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219200" y="51054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6-4 $100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point and slope that was used in the equation:</a:t>
            </a:r>
          </a:p>
          <a:p>
            <a:pPr marL="0" indent="0" algn="ctr">
              <a:buNone/>
            </a:pPr>
            <a:r>
              <a:rPr lang="en-US" sz="4800" dirty="0" smtClean="0"/>
              <a:t>Y – 4 = -(x + 8)</a:t>
            </a:r>
            <a:endParaRPr lang="en-US" sz="48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629400" y="5257800"/>
            <a:ext cx="1600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Point slope form: y –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/>
              <a:t>(x –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</a:t>
            </a:r>
            <a:r>
              <a:rPr lang="en-US" dirty="0"/>
              <a:t>Y</a:t>
            </a:r>
            <a:r>
              <a:rPr lang="en-US" dirty="0" smtClean="0"/>
              <a:t> – 4 = -(x + 8)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Point: (-8, 4)</a:t>
            </a:r>
          </a:p>
          <a:p>
            <a:pPr marL="0" indent="0">
              <a:buNone/>
            </a:pPr>
            <a:r>
              <a:rPr lang="en-US" sz="4400" dirty="0" smtClean="0"/>
              <a:t>Slope: -1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828800" y="5334000"/>
            <a:ext cx="8382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6-4 $200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Graph the equation:</a:t>
                </a:r>
              </a:p>
              <a:p>
                <a:pPr marL="0" indent="0" algn="ctr">
                  <a:buNone/>
                </a:pPr>
                <a:r>
                  <a:rPr lang="en-US" sz="7200" dirty="0" smtClean="0"/>
                  <a:t>Y –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7200" dirty="0" smtClean="0"/>
                  <a:t>(x – 2)</a:t>
                </a:r>
                <a:endParaRPr lang="en-US" sz="7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553200" y="5334000"/>
            <a:ext cx="1600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6-4 $200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Y –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(x – 2)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2017"/>
            <a:ext cx="6874970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676400" y="5638800"/>
            <a:ext cx="9144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Write an equation in point-slope form for the line that passes through the given point with the given slope: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(-5, 9) m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10400" y="53340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y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y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  <a:r>
                  <a:rPr lang="en-US" dirty="0" smtClean="0"/>
                  <a:t>(x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Point (-5, 9) m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</a:t>
                </a:r>
                <a:r>
                  <a:rPr lang="en-US" dirty="0" smtClean="0"/>
                  <a:t> – 9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 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−5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sz="5700" dirty="0" smtClean="0">
                    <a:solidFill>
                      <a:srgbClr val="FF0000"/>
                    </a:solidFill>
                  </a:rPr>
                  <a:t>y – 9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7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57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700" dirty="0" smtClean="0">
                    <a:solidFill>
                      <a:srgbClr val="FF0000"/>
                    </a:solidFill>
                  </a:rPr>
                  <a:t> (x + 5)</a:t>
                </a:r>
                <a:endParaRPr lang="en-US" sz="57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752600" y="5181600"/>
            <a:ext cx="990600" cy="838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 passes through the given points.  Write an equation in point slope form:</a:t>
            </a:r>
          </a:p>
          <a:p>
            <a:pPr marL="0" indent="0" algn="ctr">
              <a:buNone/>
            </a:pPr>
            <a:r>
              <a:rPr lang="en-US" sz="6600" dirty="0" smtClean="0"/>
              <a:t>(-1, -5) (-7, -6)</a:t>
            </a:r>
            <a:endParaRPr lang="en-US" sz="66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934200" y="51816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6-4 $400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Step 1: calculate slope (-1, -5) (-7, -6)</a:t>
                </a:r>
              </a:p>
              <a:p>
                <a:pPr marL="0" indent="0"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−6 −(−5)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−7 −(−1)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Step 2: choose one point and the slope and plug into y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y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  <a:r>
                  <a:rPr lang="en-US" dirty="0" smtClean="0"/>
                  <a:t>(x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(-1, -5)    y – (-5)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(x – (-1))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y + 5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(x + 1)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838200" y="5257800"/>
            <a:ext cx="7620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slope:</a:t>
            </a:r>
          </a:p>
          <a:p>
            <a:pPr marL="0" indent="0">
              <a:buNone/>
            </a:pPr>
            <a:r>
              <a:rPr lang="en-US" sz="6600" dirty="0" smtClean="0"/>
              <a:t>(-4, -5) (-9, 1)</a:t>
            </a:r>
            <a:endParaRPr lang="en-US" sz="6600" dirty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324600" y="5105400"/>
            <a:ext cx="1828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in point slope form: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4269700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89100" y="5867400"/>
            <a:ext cx="13691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6-4 $500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𝑟𝑖𝑠𝑒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𝑟𝑢𝑛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Choose (1,1) or (6, 3) and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Substitute into:</a:t>
                </a:r>
              </a:p>
              <a:p>
                <a:pPr marL="0" indent="0">
                  <a:buNone/>
                </a:pPr>
                <a:r>
                  <a:rPr lang="en-US" dirty="0" smtClean="0"/>
                  <a:t>y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y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  <a:r>
                  <a:rPr lang="en-US" dirty="0" smtClean="0"/>
                  <a:t>(x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Y –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(</m:t>
                    </m:r>
                  </m:oMath>
                </a14:m>
                <a:r>
                  <a:rPr lang="en-US" dirty="0" smtClean="0"/>
                  <a:t>x – 1) OR y –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(x – 6)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86564"/>
            <a:ext cx="32766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143000" y="5257800"/>
            <a:ext cx="7620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Parallel lines have ______ slopes and _______ y-intercepts.  Perpendicular lines have _______ slopes.  </a:t>
            </a:r>
            <a:endParaRPr lang="en-US" sz="44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705600" y="5334000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768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Parallel lines have </a:t>
            </a:r>
            <a:r>
              <a:rPr lang="en-US" sz="4800" b="1" dirty="0" smtClean="0">
                <a:solidFill>
                  <a:srgbClr val="FF0000"/>
                </a:solidFill>
              </a:rPr>
              <a:t>the same or equal </a:t>
            </a:r>
            <a:r>
              <a:rPr lang="en-US" sz="4800" dirty="0" smtClean="0"/>
              <a:t>slopes and </a:t>
            </a:r>
            <a:r>
              <a:rPr lang="en-US" sz="4800" b="1" dirty="0" smtClean="0">
                <a:solidFill>
                  <a:srgbClr val="FF0000"/>
                </a:solidFill>
              </a:rPr>
              <a:t>different</a:t>
            </a:r>
            <a:r>
              <a:rPr lang="en-US" sz="4800" dirty="0" smtClean="0"/>
              <a:t> y-intercepts.  Perpendicular lines have </a:t>
            </a:r>
            <a:r>
              <a:rPr lang="en-US" sz="4800" b="1" dirty="0" smtClean="0">
                <a:solidFill>
                  <a:srgbClr val="FF0000"/>
                </a:solidFill>
              </a:rPr>
              <a:t>opposite reciprocal </a:t>
            </a:r>
            <a:r>
              <a:rPr lang="en-US" sz="4800" dirty="0" smtClean="0"/>
              <a:t>slopes.</a:t>
            </a:r>
            <a:endParaRPr lang="en-US" sz="4800" dirty="0"/>
          </a:p>
        </p:txBody>
      </p:sp>
      <p:sp>
        <p:nvSpPr>
          <p:cNvPr id="5" name="Smiley Face 4">
            <a:hlinkClick r:id="" action="ppaction://hlinkshowjump?jump=firstslide"/>
          </p:cNvPr>
          <p:cNvSpPr/>
          <p:nvPr/>
        </p:nvSpPr>
        <p:spPr>
          <a:xfrm>
            <a:off x="1447800" y="5257800"/>
            <a:ext cx="8382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State the slope of the line that would be </a:t>
            </a:r>
          </a:p>
          <a:p>
            <a:pPr marL="514350" indent="-514350" algn="ctr">
              <a:buAutoNum type="alphaLcPeriod"/>
            </a:pPr>
            <a:r>
              <a:rPr lang="en-US" sz="4400" dirty="0" smtClean="0"/>
              <a:t>Parallel</a:t>
            </a:r>
          </a:p>
          <a:p>
            <a:pPr marL="514350" indent="-514350" algn="ctr">
              <a:buAutoNum type="alphaLcPeriod"/>
            </a:pPr>
            <a:r>
              <a:rPr lang="en-US" sz="4400" dirty="0" smtClean="0"/>
              <a:t>Perpendicular to:</a:t>
            </a:r>
          </a:p>
          <a:p>
            <a:pPr marL="0" indent="0" algn="ctr">
              <a:buNone/>
            </a:pPr>
            <a:r>
              <a:rPr lang="en-US" sz="4400" dirty="0" smtClean="0"/>
              <a:t>Y = 8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24600" y="5334000"/>
            <a:ext cx="1600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 = 8 is a horizontal line with slope = 0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Parallel line would have m = 0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Perpendicular line would be vertical, so slope is undefined.  </a:t>
            </a:r>
            <a:endParaRPr lang="en-US" sz="4000" dirty="0"/>
          </a:p>
        </p:txBody>
      </p:sp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371600" y="5257800"/>
            <a:ext cx="838200" cy="533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Are the lines parallel, perpendicular, or neither?  (Show your work!)</a:t>
            </a:r>
          </a:p>
          <a:p>
            <a:pPr marL="0" indent="0">
              <a:buNone/>
            </a:pPr>
            <a:r>
              <a:rPr lang="en-US" sz="4800" dirty="0" smtClean="0"/>
              <a:t>8x + 3y = 6</a:t>
            </a:r>
          </a:p>
          <a:p>
            <a:pPr marL="0" indent="0">
              <a:buNone/>
            </a:pPr>
            <a:r>
              <a:rPr lang="en-US" sz="4800" dirty="0" smtClean="0"/>
              <a:t>8x – 3y = 6</a:t>
            </a:r>
            <a:endParaRPr lang="en-US" sz="48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934200" y="54864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Solve each for 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8x + 3y = 6				8x – 3y = 6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-8x            -8x </a:t>
                </a:r>
                <a:r>
                  <a:rPr lang="en-US" dirty="0" smtClean="0"/>
                  <a:t>			</a:t>
                </a:r>
                <a:r>
                  <a:rPr lang="en-US" u="sng" dirty="0" smtClean="0"/>
                  <a:t>-8x          -8x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3y = -8x + 6                                 -3y = -8x 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6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x + 2	                       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x – 2</a:t>
                </a:r>
              </a:p>
              <a:p>
                <a:pPr marL="0" indent="0">
                  <a:buNone/>
                </a:pPr>
                <a:r>
                  <a:rPr lang="en-US" dirty="0" smtClean="0"/>
                  <a:t>Neither – slopes are not equal or opposite reciprocals.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3505200" y="5257800"/>
            <a:ext cx="1219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of a line (in point-slope AND slope intercept form!) that is parallel to the given equation and passes through the given point: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3y = 6x – 9; (6, 4)</a:t>
            </a: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162800" y="5562600"/>
            <a:ext cx="1066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Solve for y: 3y = 6x – 9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y = 2x – 3</a:t>
            </a:r>
          </a:p>
          <a:p>
            <a:pPr marL="0" indent="0">
              <a:buNone/>
            </a:pPr>
            <a:r>
              <a:rPr lang="en-US" dirty="0" smtClean="0"/>
              <a:t>Slope = 2; parallel slope = 2        point (6, 4)</a:t>
            </a:r>
          </a:p>
          <a:p>
            <a:pPr marL="0" indent="0">
              <a:buNone/>
            </a:pPr>
            <a:r>
              <a:rPr lang="en-US" dirty="0" smtClean="0"/>
              <a:t>Plug into point-slope: y –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/>
              <a:t>(x –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dirty="0" smtClean="0"/>
              <a:t>)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y – 4 = 2(x – 6)</a:t>
            </a:r>
          </a:p>
          <a:p>
            <a:pPr marL="0" indent="0">
              <a:buNone/>
            </a:pPr>
            <a:r>
              <a:rPr lang="en-US" dirty="0" smtClean="0"/>
              <a:t>Now solve for y: y – 4 = 2x – 12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			           </a:t>
            </a:r>
            <a:r>
              <a:rPr lang="en-US" dirty="0" smtClean="0">
                <a:solidFill>
                  <a:srgbClr val="FF0000"/>
                </a:solidFill>
              </a:rPr>
              <a:t>y = 2x – 8 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endParaRPr lang="en-US" dirty="0"/>
          </a:p>
        </p:txBody>
      </p:sp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295400" y="5257800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6-1 $200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7200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/>
                          </a:rPr>
                          <m:t>1 −</m:t>
                        </m:r>
                        <m:d>
                          <m:dPr>
                            <m:ctrlPr>
                              <a:rPr lang="en-US" sz="7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7200" b="0" i="1" smtClean="0">
                                <a:latin typeface="Cambria Math"/>
                              </a:rPr>
                              <m:t>−5</m:t>
                            </m:r>
                          </m:e>
                        </m:d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−9 −(−4)</m:t>
                        </m:r>
                      </m:den>
                    </m:f>
                  </m:oMath>
                </a14:m>
                <a:r>
                  <a:rPr lang="en-US" sz="7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7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143000" y="5105400"/>
            <a:ext cx="990600" cy="838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of a line in point slope form that is perpendicular to the given line through the given point.  </a:t>
            </a:r>
          </a:p>
          <a:p>
            <a:pPr marL="0" indent="0">
              <a:buNone/>
            </a:pPr>
            <a:r>
              <a:rPr lang="en-US" sz="6600" dirty="0" smtClean="0"/>
              <a:t>4x – 2y = 9 (8, -2)</a:t>
            </a:r>
          </a:p>
          <a:p>
            <a:pPr marL="0" indent="0">
              <a:buNone/>
            </a:pPr>
            <a:endParaRPr lang="en-US" sz="6600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10400" y="53340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6-5 $500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First solve for y: 4x – 2y = 9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Subtract 4x              -2y = -4x + 9</a:t>
                </a:r>
              </a:p>
              <a:p>
                <a:pPr marL="0" indent="0">
                  <a:buNone/>
                </a:pPr>
                <a:r>
                  <a:rPr lang="en-US" dirty="0" smtClean="0"/>
                  <a:t>Divide by -2              y = 2x – 4.5</a:t>
                </a:r>
              </a:p>
              <a:p>
                <a:pPr marL="0" indent="0">
                  <a:buNone/>
                </a:pPr>
                <a:r>
                  <a:rPr lang="en-US" dirty="0" smtClean="0"/>
                  <a:t>Slope = 2, perpendicular slope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 point (8, -2)</a:t>
                </a:r>
              </a:p>
              <a:p>
                <a:pPr marL="0" indent="0">
                  <a:buNone/>
                </a:pPr>
                <a:r>
                  <a:rPr lang="en-US" dirty="0" smtClean="0"/>
                  <a:t>Plug into point slope form: y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y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  <a:r>
                  <a:rPr lang="en-US" dirty="0" smtClean="0"/>
                  <a:t>(x – 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y – (-2)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(x – 8)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 + 2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(x – 8)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037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371600" y="5029200"/>
            <a:ext cx="914400" cy="762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GRAPH: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y + 2 = -3(x – 1)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86600" y="59436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143000" y="5181600"/>
            <a:ext cx="7620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427509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State the slope and y-intercept of the equation: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4y – 5x = 5x + 2 </a:t>
            </a: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467600" y="60960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$200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4y – 5x = 5x + 2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</a:t>
                </a:r>
                <a:r>
                  <a:rPr lang="en-US" u="sng" dirty="0" smtClean="0">
                    <a:solidFill>
                      <a:srgbClr val="FF0000"/>
                    </a:solidFill>
                  </a:rPr>
                  <a:t>+ 5x    + 5x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</a:t>
                </a:r>
                <a:r>
                  <a:rPr lang="en-US" dirty="0" smtClean="0"/>
                  <a:t>4y =     10x + 2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÷4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÷4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  </a:t>
                </a:r>
                <a:r>
                  <a:rPr lang="en-US" dirty="0" smtClean="0"/>
                  <a:t>y = 2.5x + 0.5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Slope = 2.5     y –intercept = 0.5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143000" y="5257800"/>
            <a:ext cx="762000" cy="60839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an equation in slope intercept form for the line that is parallel to 3x + 4y = 10 and passes through (-4, 9)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239000" y="57912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1.  Solve the equation for y to determine the slope of the line: 3x + 4y = 10     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x + 2.5</a:t>
                </a:r>
              </a:p>
              <a:p>
                <a:pPr marL="0" indent="0">
                  <a:buNone/>
                </a:pPr>
                <a:r>
                  <a:rPr lang="en-US" dirty="0" smtClean="0"/>
                  <a:t>2.  Parallel lines have the same slope – parallel slope will be 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3.  Plug in 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for m, (-4, 9) for x and y into                              y = mx + b                   9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(-4) + b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9 = 3 + b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			6 = b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y = </a:t>
                </a:r>
                <a:r>
                  <a:rPr lang="en-US" b="1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x + 6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371600" y="5105400"/>
            <a:ext cx="685800" cy="6096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Your school is having a fundraiser to raise money for the math department to buy more calculators.  You charge $5 per adult and $3 per student.  You have $150 in expenses for putting together the fundraiser.  You hope to raise </a:t>
            </a:r>
            <a:r>
              <a:rPr lang="en-US" dirty="0" smtClean="0"/>
              <a:t>$</a:t>
            </a:r>
            <a:r>
              <a:rPr lang="en-US" dirty="0" smtClean="0"/>
              <a:t>1000.   </a:t>
            </a:r>
          </a:p>
          <a:p>
            <a:pPr marL="514350" indent="-514350">
              <a:buAutoNum type="alphaUcPeriod"/>
            </a:pPr>
            <a:r>
              <a:rPr lang="en-US" dirty="0" smtClean="0"/>
              <a:t>Write an equation in standard form to model the situation.</a:t>
            </a:r>
          </a:p>
          <a:p>
            <a:pPr marL="514350" indent="-514350">
              <a:buAutoNum type="alphaUcPeriod"/>
            </a:pPr>
            <a:r>
              <a:rPr lang="en-US" dirty="0" smtClean="0"/>
              <a:t>If only students were at the fundraiser, how many would have to come to reach your goal?</a:t>
            </a:r>
          </a:p>
          <a:p>
            <a:pPr marL="514350" indent="-514350">
              <a:buAutoNum type="alphaUcPeriod"/>
            </a:pPr>
            <a:r>
              <a:rPr lang="en-US" dirty="0" smtClean="0"/>
              <a:t>If only adults came to the fundraiser how many would have to come to reach your goal?</a:t>
            </a:r>
          </a:p>
          <a:p>
            <a:pPr marL="514350" indent="-514350">
              <a:buAutoNum type="alphaUcPeriod"/>
            </a:pPr>
            <a:r>
              <a:rPr lang="en-US" dirty="0" smtClean="0"/>
              <a:t>Where are these values on the graph?</a:t>
            </a: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86600" y="54102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5A + 3S – 150 = 1000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A. 5A + 3S = 1150</a:t>
            </a:r>
          </a:p>
          <a:p>
            <a:pPr marL="1143000" indent="-1143000">
              <a:buAutoNum type="alphaUcPeriod" startAt="2"/>
            </a:pPr>
            <a:r>
              <a:rPr lang="en-US" sz="4400" b="1" dirty="0" smtClean="0">
                <a:solidFill>
                  <a:srgbClr val="FF0000"/>
                </a:solidFill>
              </a:rPr>
              <a:t>383.3 or 384</a:t>
            </a:r>
          </a:p>
          <a:p>
            <a:pPr marL="1143000" indent="-1143000">
              <a:buAutoNum type="alphaUcPeriod" startAt="2"/>
            </a:pPr>
            <a:r>
              <a:rPr lang="en-US" sz="4400" b="1" dirty="0" smtClean="0">
                <a:solidFill>
                  <a:srgbClr val="FF0000"/>
                </a:solidFill>
              </a:rPr>
              <a:t>230</a:t>
            </a:r>
          </a:p>
          <a:p>
            <a:pPr marL="1143000" indent="-1143000">
              <a:buAutoNum type="alphaUcPeriod" startAt="2"/>
            </a:pPr>
            <a:r>
              <a:rPr lang="en-US" sz="4400" b="1" dirty="0" smtClean="0">
                <a:solidFill>
                  <a:srgbClr val="FF0000"/>
                </a:solidFill>
              </a:rPr>
              <a:t>The x and y-intercepts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7086600" y="52578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 smtClean="0"/>
              <a:t>Calculate the slope:</a:t>
            </a:r>
          </a:p>
          <a:p>
            <a:pPr marL="0" indent="0">
              <a:buNone/>
            </a:pPr>
            <a:r>
              <a:rPr lang="en-US" sz="7200" dirty="0" smtClean="0"/>
              <a:t>(5, -8) (5, -12)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629400" y="5334000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$500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line passes through (4, -6) with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Write an equation in point slope form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Write this equation in slope intercept form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Write this equation in standard form using integers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86600" y="55626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$500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42950" indent="-742950" algn="ctr">
                  <a:buAutoNum type="alphaUcPeriod"/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y + 6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 smtClean="0">
                  <a:solidFill>
                    <a:srgbClr val="FF0000"/>
                  </a:solidFill>
                </a:endParaRPr>
              </a:p>
              <a:p>
                <a:pPr marL="742950" indent="-742950" algn="ctr">
                  <a:buAutoNum type="alphaUcPeriod"/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y = 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FF0000"/>
                    </a:solidFill>
                  </a:rPr>
                  <a:t>x –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 smtClean="0">
                  <a:solidFill>
                    <a:srgbClr val="FF0000"/>
                  </a:solidFill>
                </a:endParaRPr>
              </a:p>
              <a:p>
                <a:pPr marL="742950" indent="-742950" algn="ctr">
                  <a:buAutoNum type="alphaUcPeriod"/>
                </a:pPr>
                <a:r>
                  <a:rPr lang="en-US" sz="4400" b="1" dirty="0" smtClean="0">
                    <a:solidFill>
                      <a:srgbClr val="FF0000"/>
                    </a:solidFill>
                  </a:rPr>
                  <a:t>3x 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42</a:t>
                </a:r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miley Face 7">
            <a:hlinkClick r:id="" action="ppaction://hlinkshowjump?jump=firstslide"/>
          </p:cNvPr>
          <p:cNvSpPr/>
          <p:nvPr/>
        </p:nvSpPr>
        <p:spPr>
          <a:xfrm>
            <a:off x="1295400" y="5181600"/>
            <a:ext cx="838200" cy="762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Write an equation of a line that is perpendicular to 6y – 4x = 12 and has the same y-intercept as 3y – 9 = 12x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858000" y="54864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Jeopardy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6y -4x = 12				3y – 9 = 12x</a:t>
                </a:r>
              </a:p>
              <a:p>
                <a:pPr marL="0" indent="0">
                  <a:buNone/>
                </a:pPr>
                <a:r>
                  <a:rPr lang="en-US" dirty="0" smtClean="0"/>
                  <a:t>6y = 4x + 12			3y = 12x + 9</a:t>
                </a:r>
              </a:p>
              <a:p>
                <a:pPr marL="0" indent="0">
                  <a:buNone/>
                </a:pPr>
                <a:r>
                  <a:rPr lang="en-US" dirty="0" smtClean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x + 2				y = 4x + 3</a:t>
                </a:r>
              </a:p>
              <a:p>
                <a:pPr marL="0" indent="0">
                  <a:buNone/>
                </a:pPr>
                <a:r>
                  <a:rPr lang="en-US" dirty="0" smtClean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				y-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 = 3</a:t>
                </a:r>
              </a:p>
              <a:p>
                <a:pPr marL="0" indent="0">
                  <a:buNone/>
                </a:pPr>
                <a:r>
                  <a:rPr lang="en-US" dirty="0" smtClean="0"/>
                  <a:t>Perpendicular slope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x + 3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4495800" y="5562600"/>
            <a:ext cx="533400" cy="457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6-1 $300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5400" dirty="0" smtClean="0"/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−12 −(−8)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5−5</m:t>
                        </m:r>
                      </m:den>
                    </m:f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5400" b="0" i="1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5400" dirty="0" smtClean="0"/>
                  <a:t> = </a:t>
                </a:r>
              </a:p>
              <a:p>
                <a:pPr marL="0" indent="0" algn="ctr">
                  <a:buNone/>
                </a:pPr>
                <a:r>
                  <a:rPr lang="en-US" sz="5400" dirty="0" smtClean="0"/>
                  <a:t>undefined/no slope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295400" y="5334000"/>
            <a:ext cx="7620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slope of a vertical line is ___________</a:t>
            </a:r>
          </a:p>
          <a:p>
            <a:pPr marL="0" indent="0">
              <a:buNone/>
            </a:pPr>
            <a:r>
              <a:rPr lang="en-US" dirty="0" smtClean="0"/>
              <a:t>The slope of a horizontal line is _________</a:t>
            </a: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010400" y="54864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6-1 $400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The slope of a vertical line is </a:t>
            </a:r>
            <a:r>
              <a:rPr lang="en-US" sz="4800" dirty="0" smtClean="0">
                <a:solidFill>
                  <a:srgbClr val="FF0000"/>
                </a:solidFill>
              </a:rPr>
              <a:t>undefined</a:t>
            </a:r>
            <a:r>
              <a:rPr lang="en-US" sz="4800" dirty="0" smtClean="0"/>
              <a:t> </a:t>
            </a:r>
          </a:p>
          <a:p>
            <a:pPr marL="0" indent="0">
              <a:buNone/>
            </a:pPr>
            <a:r>
              <a:rPr lang="en-US" sz="4800" dirty="0" smtClean="0"/>
              <a:t>The slope of a horizontal line is </a:t>
            </a:r>
            <a:r>
              <a:rPr lang="en-US" sz="4800" dirty="0" smtClean="0">
                <a:solidFill>
                  <a:srgbClr val="FF0000"/>
                </a:solidFill>
              </a:rPr>
              <a:t>0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Smiley Face 3">
            <a:hlinkClick r:id="" action="ppaction://hlinkshowjump?jump=firstslide"/>
          </p:cNvPr>
          <p:cNvSpPr/>
          <p:nvPr/>
        </p:nvSpPr>
        <p:spPr>
          <a:xfrm>
            <a:off x="1066800" y="5486400"/>
            <a:ext cx="8382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1790</Words>
  <Application>Microsoft Office PowerPoint</Application>
  <PresentationFormat>On-screen Show (4:3)</PresentationFormat>
  <Paragraphs>259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Algebra Chapter 6 Jeopardy</vt:lpstr>
      <vt:lpstr>6-1 $100</vt:lpstr>
      <vt:lpstr>6-1 $100</vt:lpstr>
      <vt:lpstr>6-1 $200</vt:lpstr>
      <vt:lpstr>6-1 $200</vt:lpstr>
      <vt:lpstr>6-1 $300</vt:lpstr>
      <vt:lpstr>6-1 $300</vt:lpstr>
      <vt:lpstr>6-1 $400</vt:lpstr>
      <vt:lpstr>6-1 $400</vt:lpstr>
      <vt:lpstr>6-1 $500</vt:lpstr>
      <vt:lpstr>6-1 $500</vt:lpstr>
      <vt:lpstr>6-2 $100</vt:lpstr>
      <vt:lpstr>6-2 $100</vt:lpstr>
      <vt:lpstr>6-2 $200</vt:lpstr>
      <vt:lpstr>6-2 $200</vt:lpstr>
      <vt:lpstr>6-2 $300 Daily Double!</vt:lpstr>
      <vt:lpstr>6-2 $300</vt:lpstr>
      <vt:lpstr>6-2 $400</vt:lpstr>
      <vt:lpstr>6-2 $400</vt:lpstr>
      <vt:lpstr>6-2 $500</vt:lpstr>
      <vt:lpstr>6-2 $500</vt:lpstr>
      <vt:lpstr>6-3 $100</vt:lpstr>
      <vt:lpstr>6-3 $100</vt:lpstr>
      <vt:lpstr>6-3 $200 Daily Double!</vt:lpstr>
      <vt:lpstr>6-3 $200 DailyDouble!</vt:lpstr>
      <vt:lpstr>6-3 $300</vt:lpstr>
      <vt:lpstr>6-3 $300</vt:lpstr>
      <vt:lpstr>6-3 $400</vt:lpstr>
      <vt:lpstr>6-3 $400</vt:lpstr>
      <vt:lpstr>6-3 $500</vt:lpstr>
      <vt:lpstr>6-3 $500</vt:lpstr>
      <vt:lpstr>6-4 $100 </vt:lpstr>
      <vt:lpstr>6-4 $100</vt:lpstr>
      <vt:lpstr>6-4 $200</vt:lpstr>
      <vt:lpstr>6-4 $200</vt:lpstr>
      <vt:lpstr>6-4 $300</vt:lpstr>
      <vt:lpstr>6-4 $300</vt:lpstr>
      <vt:lpstr>6-4 $400</vt:lpstr>
      <vt:lpstr>6-4 $400</vt:lpstr>
      <vt:lpstr>6-4 $500</vt:lpstr>
      <vt:lpstr>6-4 $500</vt:lpstr>
      <vt:lpstr>6-5 $100</vt:lpstr>
      <vt:lpstr>6-5 $100</vt:lpstr>
      <vt:lpstr>6-5 $200</vt:lpstr>
      <vt:lpstr>6-5 $200</vt:lpstr>
      <vt:lpstr>6-5 $300</vt:lpstr>
      <vt:lpstr>6-5 $300</vt:lpstr>
      <vt:lpstr>6-5 $400</vt:lpstr>
      <vt:lpstr>6-5 $400</vt:lpstr>
      <vt:lpstr>6-5 $500</vt:lpstr>
      <vt:lpstr>6-5 $500</vt:lpstr>
      <vt:lpstr>MYSTERY $100</vt:lpstr>
      <vt:lpstr>MYSTERY $100</vt:lpstr>
      <vt:lpstr>MYSTERY $200</vt:lpstr>
      <vt:lpstr>MYSTERY $200</vt:lpstr>
      <vt:lpstr>MYSTERY $300</vt:lpstr>
      <vt:lpstr>MYSTERY $300</vt:lpstr>
      <vt:lpstr>MYSTERY $400</vt:lpstr>
      <vt:lpstr>MYSTERY $400</vt:lpstr>
      <vt:lpstr>MYSTERY $500</vt:lpstr>
      <vt:lpstr>MYSTERY $500</vt:lpstr>
      <vt:lpstr>Final Jeopardy</vt:lpstr>
      <vt:lpstr>Final Jeopardy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Chapter 6 Jeopardy</dc:title>
  <dc:creator>byronrs</dc:creator>
  <cp:lastModifiedBy>win7</cp:lastModifiedBy>
  <cp:revision>26</cp:revision>
  <dcterms:created xsi:type="dcterms:W3CDTF">2012-11-07T21:27:19Z</dcterms:created>
  <dcterms:modified xsi:type="dcterms:W3CDTF">2014-11-21T20:10:32Z</dcterms:modified>
</cp:coreProperties>
</file>