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05DF12-6402-4DEE-88E1-673A09D707B5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4D52C-4363-4226-9056-50FB88AB6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306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BE1A-D6E5-4337-981F-058D068662EB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E9BD-FE12-470A-9A93-1479181B1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07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BE1A-D6E5-4337-981F-058D068662EB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E9BD-FE12-470A-9A93-1479181B1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6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BE1A-D6E5-4337-981F-058D068662EB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E9BD-FE12-470A-9A93-1479181B1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1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BE1A-D6E5-4337-981F-058D068662EB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E9BD-FE12-470A-9A93-1479181B1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75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BE1A-D6E5-4337-981F-058D068662EB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E9BD-FE12-470A-9A93-1479181B1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30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BE1A-D6E5-4337-981F-058D068662EB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E9BD-FE12-470A-9A93-1479181B1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276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BE1A-D6E5-4337-981F-058D068662EB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E9BD-FE12-470A-9A93-1479181B1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9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BE1A-D6E5-4337-981F-058D068662EB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E9BD-FE12-470A-9A93-1479181B1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38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BE1A-D6E5-4337-981F-058D068662EB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E9BD-FE12-470A-9A93-1479181B1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56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BE1A-D6E5-4337-981F-058D068662EB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E9BD-FE12-470A-9A93-1479181B1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93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BE1A-D6E5-4337-981F-058D068662EB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E9BD-FE12-470A-9A93-1479181B1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20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ABE1A-D6E5-4337-981F-058D068662EB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AE9BD-FE12-470A-9A93-1479181B1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41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16.xml"/><Relationship Id="rId18" Type="http://schemas.openxmlformats.org/officeDocument/2006/relationships/slide" Target="slide18.xml"/><Relationship Id="rId26" Type="http://schemas.openxmlformats.org/officeDocument/2006/relationships/slide" Target="slide50.xml"/><Relationship Id="rId3" Type="http://schemas.openxmlformats.org/officeDocument/2006/relationships/slide" Target="slide12.xml"/><Relationship Id="rId21" Type="http://schemas.openxmlformats.org/officeDocument/2006/relationships/slide" Target="slide48.xml"/><Relationship Id="rId7" Type="http://schemas.openxmlformats.org/officeDocument/2006/relationships/slide" Target="slide4.xml"/><Relationship Id="rId12" Type="http://schemas.openxmlformats.org/officeDocument/2006/relationships/slide" Target="slide6.xml"/><Relationship Id="rId17" Type="http://schemas.openxmlformats.org/officeDocument/2006/relationships/slide" Target="slide8.xml"/><Relationship Id="rId25" Type="http://schemas.openxmlformats.org/officeDocument/2006/relationships/slide" Target="slide40.xml"/><Relationship Id="rId2" Type="http://schemas.openxmlformats.org/officeDocument/2006/relationships/slide" Target="slide2.xml"/><Relationship Id="rId16" Type="http://schemas.openxmlformats.org/officeDocument/2006/relationships/slide" Target="slide46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2.xml"/><Relationship Id="rId11" Type="http://schemas.openxmlformats.org/officeDocument/2006/relationships/slide" Target="slide44.xml"/><Relationship Id="rId24" Type="http://schemas.openxmlformats.org/officeDocument/2006/relationships/slide" Target="slide30.xml"/><Relationship Id="rId5" Type="http://schemas.openxmlformats.org/officeDocument/2006/relationships/slide" Target="slide32.xml"/><Relationship Id="rId15" Type="http://schemas.openxmlformats.org/officeDocument/2006/relationships/slide" Target="slide36.xml"/><Relationship Id="rId23" Type="http://schemas.openxmlformats.org/officeDocument/2006/relationships/slide" Target="slide20.xml"/><Relationship Id="rId10" Type="http://schemas.openxmlformats.org/officeDocument/2006/relationships/slide" Target="slide34.xml"/><Relationship Id="rId19" Type="http://schemas.openxmlformats.org/officeDocument/2006/relationships/slide" Target="slide28.xml"/><Relationship Id="rId4" Type="http://schemas.openxmlformats.org/officeDocument/2006/relationships/slide" Target="slide22.xml"/><Relationship Id="rId9" Type="http://schemas.openxmlformats.org/officeDocument/2006/relationships/slide" Target="slide24.xml"/><Relationship Id="rId14" Type="http://schemas.openxmlformats.org/officeDocument/2006/relationships/slide" Target="slide26.xml"/><Relationship Id="rId22" Type="http://schemas.openxmlformats.org/officeDocument/2006/relationships/slide" Target="slide10.xml"/><Relationship Id="rId27" Type="http://schemas.openxmlformats.org/officeDocument/2006/relationships/slide" Target="slide5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" Target="slide4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" Target="slide4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Geometry Unit 3 Jeopardy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u="sng" dirty="0" smtClean="0"/>
              <a:t>Congruence </a:t>
            </a:r>
            <a:r>
              <a:rPr lang="en-US" sz="2200" dirty="0" smtClean="0"/>
              <a:t>  </a:t>
            </a:r>
            <a:r>
              <a:rPr lang="en-US" sz="2200" b="1" u="sng" dirty="0" smtClean="0"/>
              <a:t>similarity  </a:t>
            </a:r>
            <a:r>
              <a:rPr lang="en-US" sz="2200" dirty="0" smtClean="0"/>
              <a:t> </a:t>
            </a:r>
            <a:r>
              <a:rPr lang="en-US" sz="2200" b="1" u="sng" dirty="0" smtClean="0"/>
              <a:t>special segments</a:t>
            </a:r>
            <a:r>
              <a:rPr lang="en-US" sz="2200" dirty="0" smtClean="0"/>
              <a:t>  </a:t>
            </a:r>
            <a:r>
              <a:rPr lang="en-US" sz="2200" b="1" u="sng" dirty="0" smtClean="0"/>
              <a:t>angles </a:t>
            </a:r>
            <a:r>
              <a:rPr lang="en-US" sz="2200" dirty="0" smtClean="0"/>
              <a:t>  </a:t>
            </a:r>
            <a:r>
              <a:rPr lang="en-US" sz="2200" b="1" u="sng" dirty="0" smtClean="0"/>
              <a:t> area/</a:t>
            </a:r>
            <a:r>
              <a:rPr lang="en-US" sz="2200" b="1" u="sng" dirty="0" err="1" smtClean="0"/>
              <a:t>pythag.thm</a:t>
            </a:r>
            <a:r>
              <a:rPr lang="en-US" sz="2200" b="1" u="sng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200" dirty="0" smtClean="0"/>
              <a:t>    </a:t>
            </a:r>
            <a:r>
              <a:rPr lang="en-US" sz="2200" dirty="0" smtClean="0">
                <a:hlinkClick r:id="rId2" action="ppaction://hlinksldjump"/>
              </a:rPr>
              <a:t> 100</a:t>
            </a:r>
            <a:r>
              <a:rPr lang="en-US" sz="2200" dirty="0" smtClean="0"/>
              <a:t>		</a:t>
            </a:r>
            <a:r>
              <a:rPr lang="en-US" sz="2200" dirty="0" smtClean="0">
                <a:hlinkClick r:id="rId3" action="ppaction://hlinksldjump"/>
              </a:rPr>
              <a:t>100</a:t>
            </a:r>
            <a:r>
              <a:rPr lang="en-US" sz="2200" dirty="0" smtClean="0"/>
              <a:t>		</a:t>
            </a:r>
            <a:r>
              <a:rPr lang="en-US" sz="2200" dirty="0" smtClean="0">
                <a:hlinkClick r:id="rId4" action="ppaction://hlinksldjump"/>
              </a:rPr>
              <a:t>100</a:t>
            </a:r>
            <a:r>
              <a:rPr lang="en-US" sz="2200" dirty="0"/>
              <a:t> </a:t>
            </a:r>
            <a:r>
              <a:rPr lang="en-US" sz="2200" dirty="0" smtClean="0"/>
              <a:t>               </a:t>
            </a:r>
            <a:r>
              <a:rPr lang="en-US" sz="2200" dirty="0" smtClean="0">
                <a:hlinkClick r:id="rId5" action="ppaction://hlinksldjump"/>
              </a:rPr>
              <a:t>100</a:t>
            </a:r>
            <a:r>
              <a:rPr lang="en-US" sz="2200" dirty="0" smtClean="0"/>
              <a:t>	   </a:t>
            </a:r>
            <a:r>
              <a:rPr lang="en-US" sz="2200" dirty="0" smtClean="0">
                <a:hlinkClick r:id="rId6" action="ppaction://hlinksldjump"/>
              </a:rPr>
              <a:t>100</a:t>
            </a:r>
            <a:endParaRPr lang="en-US" sz="22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2200" dirty="0"/>
              <a:t> </a:t>
            </a:r>
            <a:r>
              <a:rPr lang="en-US" sz="2200" dirty="0" smtClean="0"/>
              <a:t>    </a:t>
            </a:r>
            <a:r>
              <a:rPr lang="en-US" sz="2200" dirty="0" smtClean="0">
                <a:hlinkClick r:id="rId7" action="ppaction://hlinksldjump"/>
              </a:rPr>
              <a:t>200</a:t>
            </a:r>
            <a:r>
              <a:rPr lang="en-US" sz="2200" dirty="0" smtClean="0"/>
              <a:t>		</a:t>
            </a:r>
            <a:r>
              <a:rPr lang="en-US" sz="2200" dirty="0" smtClean="0">
                <a:hlinkClick r:id="rId8" action="ppaction://hlinksldjump"/>
              </a:rPr>
              <a:t>200</a:t>
            </a:r>
            <a:r>
              <a:rPr lang="en-US" sz="2200" dirty="0" smtClean="0"/>
              <a:t>		</a:t>
            </a:r>
            <a:r>
              <a:rPr lang="en-US" sz="2200" dirty="0" smtClean="0">
                <a:hlinkClick r:id="rId9" action="ppaction://hlinksldjump"/>
              </a:rPr>
              <a:t>200</a:t>
            </a:r>
            <a:r>
              <a:rPr lang="en-US" sz="2200" dirty="0" smtClean="0"/>
              <a:t>	        </a:t>
            </a:r>
            <a:r>
              <a:rPr lang="en-US" sz="2200" dirty="0" smtClean="0">
                <a:hlinkClick r:id="rId10" action="ppaction://hlinksldjump"/>
              </a:rPr>
              <a:t>200</a:t>
            </a:r>
            <a:r>
              <a:rPr lang="en-US" sz="2200" dirty="0" smtClean="0"/>
              <a:t>	</a:t>
            </a:r>
            <a:r>
              <a:rPr lang="en-US" sz="2200" dirty="0"/>
              <a:t> </a:t>
            </a:r>
            <a:r>
              <a:rPr lang="en-US" sz="2200" dirty="0" smtClean="0"/>
              <a:t>  </a:t>
            </a:r>
            <a:r>
              <a:rPr lang="en-US" sz="2200" dirty="0" smtClean="0">
                <a:hlinkClick r:id="rId11" action="ppaction://hlinksldjump"/>
              </a:rPr>
              <a:t>200</a:t>
            </a:r>
            <a:endParaRPr lang="en-US" sz="22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2200" dirty="0"/>
              <a:t> </a:t>
            </a:r>
            <a:r>
              <a:rPr lang="en-US" sz="2200" dirty="0" smtClean="0"/>
              <a:t>    </a:t>
            </a:r>
            <a:r>
              <a:rPr lang="en-US" sz="2200" dirty="0" smtClean="0">
                <a:hlinkClick r:id="rId12" action="ppaction://hlinksldjump"/>
              </a:rPr>
              <a:t>300</a:t>
            </a:r>
            <a:r>
              <a:rPr lang="en-US" sz="2200" dirty="0" smtClean="0"/>
              <a:t>		</a:t>
            </a:r>
            <a:r>
              <a:rPr lang="en-US" sz="2200" dirty="0" smtClean="0">
                <a:hlinkClick r:id="rId13" action="ppaction://hlinksldjump"/>
              </a:rPr>
              <a:t>300</a:t>
            </a:r>
            <a:r>
              <a:rPr lang="en-US" sz="2200" dirty="0" smtClean="0"/>
              <a:t>		</a:t>
            </a:r>
            <a:r>
              <a:rPr lang="en-US" sz="2200" dirty="0" smtClean="0">
                <a:hlinkClick r:id="rId14" action="ppaction://hlinksldjump"/>
              </a:rPr>
              <a:t>300</a:t>
            </a:r>
            <a:r>
              <a:rPr lang="en-US" sz="2200" dirty="0" smtClean="0"/>
              <a:t>	       </a:t>
            </a:r>
            <a:r>
              <a:rPr lang="en-US" sz="2200" dirty="0" smtClean="0">
                <a:hlinkClick r:id="rId15" action="ppaction://hlinksldjump"/>
              </a:rPr>
              <a:t> 300</a:t>
            </a:r>
            <a:r>
              <a:rPr lang="en-US" sz="2200" dirty="0" smtClean="0"/>
              <a:t>	   </a:t>
            </a:r>
            <a:r>
              <a:rPr lang="en-US" sz="2200" dirty="0" smtClean="0">
                <a:hlinkClick r:id="rId16" action="ppaction://hlinksldjump"/>
              </a:rPr>
              <a:t>300</a:t>
            </a:r>
            <a:endParaRPr lang="en-US" sz="22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2200" dirty="0"/>
              <a:t> </a:t>
            </a:r>
            <a:r>
              <a:rPr lang="en-US" sz="2200" dirty="0" smtClean="0"/>
              <a:t>    </a:t>
            </a:r>
            <a:r>
              <a:rPr lang="en-US" sz="2200" dirty="0" smtClean="0">
                <a:hlinkClick r:id="rId17" action="ppaction://hlinksldjump"/>
              </a:rPr>
              <a:t>400</a:t>
            </a:r>
            <a:r>
              <a:rPr lang="en-US" sz="2200" dirty="0" smtClean="0"/>
              <a:t>		</a:t>
            </a:r>
            <a:r>
              <a:rPr lang="en-US" sz="2200" dirty="0" smtClean="0">
                <a:hlinkClick r:id="rId18" action="ppaction://hlinksldjump"/>
              </a:rPr>
              <a:t>400</a:t>
            </a:r>
            <a:r>
              <a:rPr lang="en-US" sz="2200" dirty="0" smtClean="0"/>
              <a:t>		</a:t>
            </a:r>
            <a:r>
              <a:rPr lang="en-US" sz="2200" dirty="0" smtClean="0">
                <a:hlinkClick r:id="rId19" action="ppaction://hlinksldjump"/>
              </a:rPr>
              <a:t>400</a:t>
            </a:r>
            <a:r>
              <a:rPr lang="en-US" sz="2200" dirty="0" smtClean="0"/>
              <a:t>	        </a:t>
            </a:r>
            <a:r>
              <a:rPr lang="en-US" sz="2200" dirty="0" smtClean="0">
                <a:hlinkClick r:id="rId20" action="ppaction://hlinksldjump"/>
              </a:rPr>
              <a:t>400</a:t>
            </a:r>
            <a:r>
              <a:rPr lang="en-US" sz="2200" dirty="0" smtClean="0"/>
              <a:t>	  </a:t>
            </a:r>
            <a:r>
              <a:rPr lang="en-US" sz="2200" dirty="0" smtClean="0">
                <a:hlinkClick r:id="rId21" action="ppaction://hlinksldjump"/>
              </a:rPr>
              <a:t> 400</a:t>
            </a:r>
            <a:endParaRPr lang="en-US" sz="22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2200" dirty="0"/>
              <a:t> </a:t>
            </a:r>
            <a:r>
              <a:rPr lang="en-US" sz="2200" dirty="0" smtClean="0"/>
              <a:t>    </a:t>
            </a:r>
            <a:r>
              <a:rPr lang="en-US" sz="2200" dirty="0" smtClean="0">
                <a:hlinkClick r:id="rId22" action="ppaction://hlinksldjump"/>
              </a:rPr>
              <a:t>500</a:t>
            </a:r>
            <a:r>
              <a:rPr lang="en-US" sz="2200" dirty="0" smtClean="0"/>
              <a:t>		</a:t>
            </a:r>
            <a:r>
              <a:rPr lang="en-US" sz="2200" dirty="0" smtClean="0">
                <a:hlinkClick r:id="rId23" action="ppaction://hlinksldjump"/>
              </a:rPr>
              <a:t>500</a:t>
            </a:r>
            <a:r>
              <a:rPr lang="en-US" sz="2200" dirty="0" smtClean="0"/>
              <a:t>		</a:t>
            </a:r>
            <a:r>
              <a:rPr lang="en-US" sz="2200" dirty="0" smtClean="0">
                <a:hlinkClick r:id="rId24" action="ppaction://hlinksldjump"/>
              </a:rPr>
              <a:t>500</a:t>
            </a:r>
            <a:r>
              <a:rPr lang="en-US" sz="2200" dirty="0" smtClean="0"/>
              <a:t>	       </a:t>
            </a:r>
            <a:r>
              <a:rPr lang="en-US" sz="2200" dirty="0" smtClean="0">
                <a:hlinkClick r:id="rId25" action="ppaction://hlinksldjump"/>
              </a:rPr>
              <a:t> 500</a:t>
            </a:r>
            <a:r>
              <a:rPr lang="en-US" sz="2200" dirty="0" smtClean="0"/>
              <a:t>	  </a:t>
            </a:r>
            <a:r>
              <a:rPr lang="en-US" sz="2200" dirty="0" smtClean="0">
                <a:hlinkClick r:id="rId26" action="ppaction://hlinksldjump"/>
              </a:rPr>
              <a:t> 500</a:t>
            </a:r>
            <a:endParaRPr lang="en-US" sz="2200" dirty="0" smtClean="0"/>
          </a:p>
          <a:p>
            <a:pPr marL="457200" lvl="1" indent="0">
              <a:buNone/>
            </a:pPr>
            <a:endParaRPr lang="en-US" sz="1600" b="1" u="sng" dirty="0" smtClean="0"/>
          </a:p>
          <a:p>
            <a:pPr marL="457200" lvl="1" indent="0">
              <a:buNone/>
            </a:pPr>
            <a:r>
              <a:rPr lang="en-US" sz="2000" b="1" u="sng" dirty="0" smtClean="0">
                <a:hlinkClick r:id="rId27" action="ppaction://hlinksldjump"/>
              </a:rPr>
              <a:t>Final </a:t>
            </a:r>
            <a:r>
              <a:rPr lang="en-US" sz="2000" dirty="0" smtClean="0">
                <a:hlinkClick r:id="rId27" action="ppaction://hlinksldjump"/>
              </a:rPr>
              <a:t> </a:t>
            </a:r>
            <a:endParaRPr lang="en-US" sz="2000" b="1" u="sng" dirty="0"/>
          </a:p>
        </p:txBody>
      </p:sp>
    </p:spTree>
    <p:extLst>
      <p:ext uri="{BB962C8B-B14F-4D97-AF65-F5344CB8AC3E}">
        <p14:creationId xmlns:p14="http://schemas.microsoft.com/office/powerpoint/2010/main" val="100643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 $500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Are the triangles congruent?  If so name the transformation that is modeled, and the theorem: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239000" y="5791200"/>
            <a:ext cx="11430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48000"/>
            <a:ext cx="2819400" cy="3107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514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 $500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triangles are</a:t>
            </a:r>
            <a:r>
              <a:rPr lang="en-US" sz="3600" b="1" dirty="0" smtClean="0">
                <a:solidFill>
                  <a:srgbClr val="FF0000"/>
                </a:solidFill>
              </a:rPr>
              <a:t> reflections</a:t>
            </a:r>
            <a:r>
              <a:rPr lang="en-US" dirty="0" smtClean="0"/>
              <a:t>, and they are congruent by </a:t>
            </a:r>
            <a:r>
              <a:rPr lang="en-US" sz="3600" b="1" dirty="0" smtClean="0">
                <a:solidFill>
                  <a:srgbClr val="FF0000"/>
                </a:solidFill>
              </a:rPr>
              <a:t>HL</a:t>
            </a:r>
          </a:p>
          <a:p>
            <a:pPr marL="0" indent="0"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48000"/>
            <a:ext cx="2819400" cy="3107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4038600" y="44196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U-Turn Arrow 6">
            <a:hlinkClick r:id="rId3" action="ppaction://hlinksldjump"/>
          </p:cNvPr>
          <p:cNvSpPr/>
          <p:nvPr/>
        </p:nvSpPr>
        <p:spPr>
          <a:xfrm>
            <a:off x="7543800" y="5257800"/>
            <a:ext cx="990600" cy="9906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8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$100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triangles are similar their angles are _____________ (congruent or supplementary),</a:t>
            </a:r>
          </a:p>
          <a:p>
            <a:pPr marL="0" indent="0">
              <a:buNone/>
            </a:pPr>
            <a:r>
              <a:rPr lang="en-US" dirty="0" smtClean="0"/>
              <a:t>Their sides are __________ (congruent or proportional), and the transformation that occurred is _________ (rotation or dilation)</a:t>
            </a:r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6629400" y="5181600"/>
            <a:ext cx="14478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6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$100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triangles are similar their angles are </a:t>
            </a:r>
            <a:r>
              <a:rPr lang="en-US" sz="3600" b="1" dirty="0" smtClean="0">
                <a:solidFill>
                  <a:srgbClr val="FF0000"/>
                </a:solidFill>
              </a:rPr>
              <a:t>CONGRUENT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Their sides are</a:t>
            </a:r>
            <a:r>
              <a:rPr lang="en-US" sz="3600" b="1" dirty="0" smtClean="0">
                <a:solidFill>
                  <a:srgbClr val="FF0000"/>
                </a:solidFill>
              </a:rPr>
              <a:t> PROPORTIONAL </a:t>
            </a:r>
            <a:r>
              <a:rPr lang="en-US" dirty="0" smtClean="0"/>
              <a:t>and the transformation that occurred is a </a:t>
            </a:r>
            <a:r>
              <a:rPr lang="en-US" sz="3600" b="1" dirty="0" smtClean="0">
                <a:solidFill>
                  <a:srgbClr val="FF0000"/>
                </a:solidFill>
              </a:rPr>
              <a:t>DILATION.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620000" y="5257800"/>
            <a:ext cx="838200" cy="8382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90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$200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Are the triangles similar?  If so name the theorem: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391400" y="5486400"/>
            <a:ext cx="990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590800"/>
            <a:ext cx="1819275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910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$200 Answer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The triangles are similar by</a:t>
                </a:r>
                <a:r>
                  <a:rPr lang="en-US" sz="3600" b="1" dirty="0" smtClean="0">
                    <a:solidFill>
                      <a:srgbClr val="FF0000"/>
                    </a:solidFill>
                  </a:rPr>
                  <a:t> AA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~</m:t>
                    </m:r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514600"/>
            <a:ext cx="1819275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U-Turn Arrow 4">
            <a:hlinkClick r:id="rId4" action="ppaction://hlinksldjump"/>
          </p:cNvPr>
          <p:cNvSpPr/>
          <p:nvPr/>
        </p:nvSpPr>
        <p:spPr>
          <a:xfrm>
            <a:off x="7239000" y="5257800"/>
            <a:ext cx="1066800" cy="12192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23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$300 </a:t>
            </a:r>
            <a:r>
              <a:rPr lang="en-US" dirty="0" smtClean="0">
                <a:solidFill>
                  <a:schemeClr val="accent5"/>
                </a:solidFill>
              </a:rPr>
              <a:t>*Daily Double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Are the triangles similar?  If so, name the theorem. *</a:t>
            </a:r>
            <a:r>
              <a:rPr lang="en-US" sz="2400" b="1" dirty="0" smtClean="0">
                <a:solidFill>
                  <a:schemeClr val="accent6"/>
                </a:solidFill>
              </a:rPr>
              <a:t>You must explain how you came to this conclusion – which angles are congruent, which sides are (or are not) proportional)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6934200" y="5410200"/>
            <a:ext cx="1066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048000"/>
            <a:ext cx="243943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338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Similarity $300 Answer </a:t>
            </a:r>
            <a:r>
              <a:rPr lang="en-US" dirty="0" smtClean="0">
                <a:solidFill>
                  <a:schemeClr val="accent5"/>
                </a:solidFill>
              </a:rPr>
              <a:t>*Daily Double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The triangles are similar by </a:t>
                </a:r>
                <a:r>
                  <a:rPr lang="en-US" sz="3600" b="1" dirty="0" smtClean="0">
                    <a:solidFill>
                      <a:srgbClr val="FF0000"/>
                    </a:solidFill>
                  </a:rPr>
                  <a:t>SSS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~</m:t>
                    </m:r>
                  </m:oMath>
                </a14:m>
                <a:endParaRPr lang="en-US" sz="3600" b="1" i="1" dirty="0" smtClean="0">
                  <a:solidFill>
                    <a:srgbClr val="FF0000"/>
                  </a:solidFill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𝟒𝟎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𝟏𝟎𝟒</m:t>
                          </m:r>
                        </m:den>
                      </m:f>
                      <m:r>
                        <a:rPr lang="en-US" sz="2400" b="1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𝟓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𝟏𝟑</m:t>
                          </m:r>
                        </m:den>
                      </m:f>
                    </m:oMath>
                  </m:oMathPara>
                </a14:m>
                <a:endParaRPr lang="en-US" b="1" dirty="0" smtClean="0"/>
              </a:p>
              <a:p>
                <a:pPr marL="0" indent="0">
                  <a:buNone/>
                </a:pPr>
                <a:r>
                  <a:rPr lang="en-US" b="1" dirty="0" smtClean="0"/>
                  <a:t>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</a:rPr>
                          <m:t>𝟓𝟎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𝟏𝟑𝟎</m:t>
                        </m:r>
                      </m:den>
                    </m:f>
                  </m:oMath>
                </a14:m>
                <a:r>
                  <a:rPr lang="en-US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𝟏𝟑</m:t>
                        </m:r>
                      </m:den>
                    </m:f>
                  </m:oMath>
                </a14:m>
                <a:endParaRPr lang="en-US" b="1" dirty="0" smtClean="0"/>
              </a:p>
              <a:p>
                <a:pPr marL="0" indent="0">
                  <a:buNone/>
                </a:pPr>
                <a:r>
                  <a:rPr lang="en-US" b="1" dirty="0"/>
                  <a:t> </a:t>
                </a:r>
                <a:r>
                  <a:rPr lang="en-US" b="1" dirty="0" smtClean="0"/>
                  <a:t>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</a:rPr>
                          <m:t>𝟔𝟎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𝟏𝟓𝟔</m:t>
                        </m:r>
                      </m:den>
                    </m:f>
                  </m:oMath>
                </a14:m>
                <a:r>
                  <a:rPr lang="en-US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𝟏𝟑</m:t>
                        </m:r>
                      </m:den>
                    </m:f>
                  </m:oMath>
                </a14:m>
                <a:endParaRPr lang="en-US" b="1" dirty="0" smtClean="0"/>
              </a:p>
              <a:p>
                <a:pPr marL="0" indent="0">
                  <a:buNone/>
                </a:pPr>
                <a:endParaRPr lang="en-US" b="1" dirty="0" smtClean="0"/>
              </a:p>
              <a:p>
                <a:pPr marL="0" indent="0">
                  <a:buNone/>
                </a:pPr>
                <a:endParaRPr lang="en-US" b="1" dirty="0" smtClean="0"/>
              </a:p>
              <a:p>
                <a:pPr marL="0" indent="0">
                  <a:buNone/>
                </a:pPr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U-Turn Arrow 3">
            <a:hlinkClick r:id="rId3" action="ppaction://hlinksldjump"/>
          </p:cNvPr>
          <p:cNvSpPr/>
          <p:nvPr/>
        </p:nvSpPr>
        <p:spPr>
          <a:xfrm>
            <a:off x="7543800" y="5334000"/>
            <a:ext cx="838200" cy="8382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47900"/>
            <a:ext cx="243943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469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$400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60372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triangles are similar. Solve for the ?: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391400" y="5334000"/>
            <a:ext cx="11430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057400"/>
            <a:ext cx="2495550" cy="4072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418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$400 Answer</a:t>
            </a:r>
            <a:endParaRPr lang="en-US" dirty="0"/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391400" y="5181600"/>
            <a:ext cx="838200" cy="7620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?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18</m:t>
                        </m:r>
                      </m:den>
                    </m:f>
                  </m:oMath>
                </a14:m>
                <a:r>
                  <a:rPr lang="en-US" sz="4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dirty="0" smtClean="0"/>
                  <a:t>10? = 5(18)</a:t>
                </a:r>
              </a:p>
              <a:p>
                <a:pPr marL="0" indent="0">
                  <a:buNone/>
                </a:pPr>
                <a:r>
                  <a:rPr lang="en-US" dirty="0" smtClean="0"/>
                  <a:t>10? = 90</a:t>
                </a:r>
              </a:p>
              <a:p>
                <a:pPr marL="0" indent="0">
                  <a:buNone/>
                </a:pPr>
                <a:r>
                  <a:rPr lang="en-US" sz="4000" b="1" dirty="0" smtClean="0">
                    <a:solidFill>
                      <a:srgbClr val="FF0000"/>
                    </a:solidFill>
                  </a:rPr>
                  <a:t>? = 9</a:t>
                </a:r>
                <a:endParaRPr lang="en-US" sz="40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2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495129"/>
            <a:ext cx="2286000" cy="3730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650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 $100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Name three transformations that result in producing a congruent triangle:</a:t>
            </a:r>
          </a:p>
          <a:p>
            <a:pPr marL="0" indent="0">
              <a:buNone/>
            </a:pPr>
            <a:endParaRPr lang="en-US" sz="5400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239000" y="5257800"/>
            <a:ext cx="12192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4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$500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triangles are similar.  Solve for the 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391400" y="5334000"/>
            <a:ext cx="10668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9" y="2590800"/>
            <a:ext cx="4125113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633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$500 Answer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?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30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70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30? = 36(70)</a:t>
                </a:r>
              </a:p>
              <a:p>
                <a:pPr marL="0" indent="0">
                  <a:buNone/>
                </a:pPr>
                <a:r>
                  <a:rPr lang="en-US" dirty="0" smtClean="0"/>
                  <a:t>30? = 2520</a:t>
                </a:r>
              </a:p>
              <a:p>
                <a:pPr marL="0" indent="0">
                  <a:buNone/>
                </a:pPr>
                <a:r>
                  <a:rPr lang="en-US" sz="4000" b="1" dirty="0" smtClean="0">
                    <a:solidFill>
                      <a:srgbClr val="FF0000"/>
                    </a:solidFill>
                  </a:rPr>
                  <a:t>? = 84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U-Turn Arrow 3">
            <a:hlinkClick r:id="rId3" action="ppaction://hlinksldjump"/>
          </p:cNvPr>
          <p:cNvSpPr/>
          <p:nvPr/>
        </p:nvSpPr>
        <p:spPr>
          <a:xfrm>
            <a:off x="7620000" y="5257800"/>
            <a:ext cx="914400" cy="8382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087" y="1676400"/>
            <a:ext cx="4125113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676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Segments $100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The medians of a triangle are concurrent at the _____.</a:t>
            </a:r>
          </a:p>
          <a:p>
            <a:pPr marL="0" indent="0">
              <a:buNone/>
            </a:pPr>
            <a:r>
              <a:rPr lang="en-US" sz="2800" dirty="0" smtClean="0"/>
              <a:t>The altitudes of a triangle are concurrent at the _____.</a:t>
            </a:r>
          </a:p>
          <a:p>
            <a:pPr marL="0" indent="0">
              <a:buNone/>
            </a:pPr>
            <a:r>
              <a:rPr lang="en-US" sz="2800" dirty="0" smtClean="0"/>
              <a:t>The angle bisectors of a triangle are concurrent at the_____.</a:t>
            </a:r>
          </a:p>
          <a:p>
            <a:pPr marL="0" indent="0">
              <a:buNone/>
            </a:pPr>
            <a:r>
              <a:rPr lang="en-US" sz="2800" dirty="0" smtClean="0"/>
              <a:t>The perpendicular bisectors of a triangle are concurrent at the ______.</a:t>
            </a:r>
          </a:p>
          <a:p>
            <a:pPr marL="0" indent="0">
              <a:buNone/>
            </a:pPr>
            <a:r>
              <a:rPr lang="en-US" dirty="0" smtClean="0"/>
              <a:t>(orthocenter, </a:t>
            </a:r>
            <a:r>
              <a:rPr lang="en-US" dirty="0" err="1" smtClean="0"/>
              <a:t>incenter</a:t>
            </a:r>
            <a:r>
              <a:rPr lang="en-US" dirty="0" smtClean="0"/>
              <a:t>, </a:t>
            </a:r>
            <a:r>
              <a:rPr lang="en-US" dirty="0" err="1" smtClean="0"/>
              <a:t>circumcenter</a:t>
            </a:r>
            <a:r>
              <a:rPr lang="en-US" dirty="0" smtClean="0"/>
              <a:t>, centroid)</a:t>
            </a:r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239000" y="5562600"/>
            <a:ext cx="12192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13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Segments $100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medians of a triangle are concurrent at the </a:t>
            </a:r>
            <a:r>
              <a:rPr lang="en-US" dirty="0" smtClean="0">
                <a:solidFill>
                  <a:srgbClr val="FF0000"/>
                </a:solidFill>
              </a:rPr>
              <a:t>CENTROID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The altitudes of a triangle are concurrent at the </a:t>
            </a:r>
            <a:r>
              <a:rPr lang="en-US" dirty="0" smtClean="0">
                <a:solidFill>
                  <a:srgbClr val="FF0000"/>
                </a:solidFill>
              </a:rPr>
              <a:t>ORTHOCENTER</a:t>
            </a:r>
          </a:p>
          <a:p>
            <a:pPr marL="0" indent="0">
              <a:buNone/>
            </a:pPr>
            <a:r>
              <a:rPr lang="en-US" dirty="0" smtClean="0"/>
              <a:t>The angle bisectors of a triangle are concurrent at the </a:t>
            </a:r>
            <a:r>
              <a:rPr lang="en-US" dirty="0" smtClean="0">
                <a:solidFill>
                  <a:srgbClr val="FF0000"/>
                </a:solidFill>
              </a:rPr>
              <a:t>INCENTER</a:t>
            </a:r>
          </a:p>
          <a:p>
            <a:pPr marL="0" indent="0">
              <a:buNone/>
            </a:pPr>
            <a:r>
              <a:rPr lang="en-US" dirty="0" smtClean="0"/>
              <a:t>The perpendicular bisectors of a triangle are concurrent at the </a:t>
            </a:r>
            <a:r>
              <a:rPr lang="en-US" dirty="0" smtClean="0">
                <a:solidFill>
                  <a:srgbClr val="FF0000"/>
                </a:solidFill>
              </a:rPr>
              <a:t>CIRCUMCENTER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696200" y="5410200"/>
            <a:ext cx="762000" cy="6858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55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Segments $200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Find the coordinates of the </a:t>
            </a:r>
            <a:r>
              <a:rPr lang="en-US" dirty="0" err="1" smtClean="0"/>
              <a:t>circumcenter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514600"/>
            <a:ext cx="3962400" cy="4132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6934200" y="5410200"/>
            <a:ext cx="15240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3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Segments $200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Draw the </a:t>
            </a:r>
            <a:r>
              <a:rPr lang="en-US" dirty="0"/>
              <a:t>p</a:t>
            </a:r>
            <a:r>
              <a:rPr lang="en-US" dirty="0" smtClean="0"/>
              <a:t>erpendicular bisectors: </a:t>
            </a:r>
            <a:r>
              <a:rPr lang="en-US" sz="3600" b="1" dirty="0" smtClean="0">
                <a:solidFill>
                  <a:srgbClr val="FF0000"/>
                </a:solidFill>
              </a:rPr>
              <a:t>(1.5,-1.5)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543800" y="5334000"/>
            <a:ext cx="838200" cy="7620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141" y="2209800"/>
            <a:ext cx="3962400" cy="4132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1676400" y="3886200"/>
            <a:ext cx="4724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733800" y="1752600"/>
            <a:ext cx="0" cy="3581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eft-Up Arrow 10"/>
          <p:cNvSpPr/>
          <p:nvPr/>
        </p:nvSpPr>
        <p:spPr>
          <a:xfrm>
            <a:off x="3886200" y="2362200"/>
            <a:ext cx="2895600" cy="19812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68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Segments $300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Find the length of ZY.  What is ZY called?  How do you know?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543800" y="5486400"/>
            <a:ext cx="990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743200"/>
            <a:ext cx="2333625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673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Segments $300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ZY = </a:t>
            </a:r>
            <a:r>
              <a:rPr lang="en-US" sz="3600" b="1" dirty="0" smtClean="0">
                <a:solidFill>
                  <a:srgbClr val="FF0000"/>
                </a:solidFill>
              </a:rPr>
              <a:t>6</a:t>
            </a:r>
            <a:r>
              <a:rPr lang="en-US" dirty="0" smtClean="0"/>
              <a:t>.  ZY is a </a:t>
            </a:r>
            <a:r>
              <a:rPr lang="en-US" sz="3600" b="1" dirty="0" err="1" smtClean="0">
                <a:solidFill>
                  <a:srgbClr val="FF0000"/>
                </a:solidFill>
              </a:rPr>
              <a:t>midsegment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because it is created by joining the midpoints of 2 sides of a triangle.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696200" y="5257800"/>
            <a:ext cx="838200" cy="7620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95600"/>
            <a:ext cx="2333625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151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Segments $400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𝐷𝐵</m:t>
                        </m:r>
                      </m:e>
                    </m:acc>
                  </m:oMath>
                </a14:m>
                <a:r>
                  <a:rPr lang="en-US" dirty="0" smtClean="0"/>
                  <a:t> is parallel to _____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𝐷𝐶</m:t>
                        </m:r>
                      </m:e>
                    </m:acc>
                  </m:oMath>
                </a14:m>
                <a:r>
                  <a:rPr lang="en-US" dirty="0" smtClean="0"/>
                  <a:t> is parallel to _____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US" dirty="0" smtClean="0"/>
                  <a:t> is parallel to _____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US" dirty="0" smtClean="0"/>
                  <a:t> = 34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𝑀𝑁</m:t>
                        </m:r>
                      </m:e>
                    </m:acc>
                  </m:oMath>
                </a14:m>
                <a:r>
                  <a:rPr lang="en-US" dirty="0" smtClean="0"/>
                  <a:t> = 13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𝑃𝑁</m:t>
                        </m:r>
                      </m:e>
                    </m:acc>
                  </m:oMath>
                </a14:m>
                <a:r>
                  <a:rPr lang="en-US" dirty="0" smtClean="0"/>
                  <a:t> = 15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𝐵𝐷</m:t>
                        </m:r>
                      </m:e>
                    </m:acc>
                  </m:oMath>
                </a14:m>
                <a:r>
                  <a:rPr lang="en-US" dirty="0" smtClean="0"/>
                  <a:t> = _____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𝐷𝐶</m:t>
                        </m:r>
                      </m:e>
                    </m:acc>
                  </m:oMath>
                </a14:m>
                <a:r>
                  <a:rPr lang="en-US" dirty="0" smtClean="0"/>
                  <a:t> = _____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𝑃𝑀</m:t>
                        </m:r>
                      </m:e>
                    </m:acc>
                  </m:oMath>
                </a14:m>
                <a:r>
                  <a:rPr lang="en-US" dirty="0" smtClean="0"/>
                  <a:t> = _____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255295"/>
            <a:ext cx="4354286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>
            <a:hlinkClick r:id="rId4" action="ppaction://hlinksldjump"/>
          </p:cNvPr>
          <p:cNvSpPr/>
          <p:nvPr/>
        </p:nvSpPr>
        <p:spPr>
          <a:xfrm>
            <a:off x="7239000" y="5257800"/>
            <a:ext cx="12954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79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Segments $400 Answer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𝐷𝐵</m:t>
                        </m:r>
                      </m:e>
                    </m:acc>
                  </m:oMath>
                </a14:m>
                <a:r>
                  <a:rPr lang="en-US" dirty="0" smtClean="0"/>
                  <a:t> is parallel to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𝑴𝑵</m:t>
                        </m:r>
                      </m:e>
                    </m:acc>
                  </m:oMath>
                </a14:m>
                <a:endParaRPr lang="en-US" b="1" dirty="0" smtClean="0"/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𝐷𝐶</m:t>
                        </m:r>
                      </m:e>
                    </m:acc>
                  </m:oMath>
                </a14:m>
                <a:r>
                  <a:rPr lang="en-US" dirty="0" smtClean="0"/>
                  <a:t> is parallel to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𝑷𝑵</m:t>
                        </m:r>
                      </m:e>
                    </m:acc>
                  </m:oMath>
                </a14:m>
                <a:endParaRPr lang="en-US" b="1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US" dirty="0" smtClean="0"/>
                  <a:t> is parallel to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𝑷𝑴</m:t>
                        </m:r>
                      </m:e>
                    </m:acc>
                  </m:oMath>
                </a14:m>
                <a:endParaRPr lang="en-US" b="1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  <m:t>𝑩𝑪</m:t>
                        </m:r>
                      </m:e>
                    </m:acc>
                  </m:oMath>
                </a14:m>
                <a:r>
                  <a:rPr lang="en-US" b="1" dirty="0" smtClean="0">
                    <a:solidFill>
                      <a:schemeClr val="accent6"/>
                    </a:solidFill>
                  </a:rPr>
                  <a:t> = 34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 smtClean="0">
                            <a:solidFill>
                              <a:schemeClr val="accent4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chemeClr val="accent4"/>
                            </a:solidFill>
                            <a:latin typeface="Cambria Math"/>
                          </a:rPr>
                          <m:t>𝑴𝑵</m:t>
                        </m:r>
                      </m:e>
                    </m:acc>
                  </m:oMath>
                </a14:m>
                <a:r>
                  <a:rPr lang="en-US" b="1" dirty="0" smtClean="0">
                    <a:solidFill>
                      <a:schemeClr val="accent4"/>
                    </a:solidFill>
                  </a:rPr>
                  <a:t> = 13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𝑷𝑵</m:t>
                        </m:r>
                      </m:e>
                    </m:acc>
                  </m:oMath>
                </a14:m>
                <a:r>
                  <a:rPr lang="en-US" b="1" dirty="0" smtClean="0">
                    <a:solidFill>
                      <a:srgbClr val="00B050"/>
                    </a:solidFill>
                  </a:rPr>
                  <a:t> = 15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 smtClean="0">
                            <a:solidFill>
                              <a:schemeClr val="accent4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chemeClr val="accent4"/>
                            </a:solidFill>
                            <a:latin typeface="Cambria Math"/>
                          </a:rPr>
                          <m:t>𝑩𝑫</m:t>
                        </m:r>
                      </m:e>
                    </m:acc>
                  </m:oMath>
                </a14:m>
                <a:r>
                  <a:rPr lang="en-US" b="1" dirty="0" smtClean="0">
                    <a:solidFill>
                      <a:schemeClr val="accent4"/>
                    </a:solidFill>
                  </a:rPr>
                  <a:t> =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26</a:t>
                </a:r>
                <a:r>
                  <a:rPr lang="en-US" b="1" dirty="0" smtClean="0">
                    <a:solidFill>
                      <a:schemeClr val="accent4"/>
                    </a:solidFill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  <m:t>𝑫𝑪</m:t>
                        </m:r>
                      </m:e>
                    </m:acc>
                  </m:oMath>
                </a14:m>
                <a:r>
                  <a:rPr lang="en-US" b="1" dirty="0" smtClean="0">
                    <a:solidFill>
                      <a:srgbClr val="92D050"/>
                    </a:solidFill>
                  </a:rPr>
                  <a:t> =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30</a:t>
                </a:r>
                <a:r>
                  <a:rPr lang="en-US" b="1" dirty="0" smtClean="0">
                    <a:solidFill>
                      <a:srgbClr val="92D050"/>
                    </a:solidFill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  <m:t>𝑷𝑴</m:t>
                        </m:r>
                      </m:e>
                    </m:acc>
                  </m:oMath>
                </a14:m>
                <a:r>
                  <a:rPr lang="en-US" dirty="0" smtClean="0"/>
                  <a:t> = </a:t>
                </a:r>
                <a:r>
                  <a:rPr lang="en-US" sz="3600" b="1" dirty="0" smtClean="0">
                    <a:solidFill>
                      <a:srgbClr val="FF0000"/>
                    </a:solidFill>
                  </a:rPr>
                  <a:t>17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255295"/>
            <a:ext cx="3287486" cy="2301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U-Turn Arrow 4">
            <a:hlinkClick r:id="rId4" action="ppaction://hlinksldjump"/>
          </p:cNvPr>
          <p:cNvSpPr/>
          <p:nvPr/>
        </p:nvSpPr>
        <p:spPr>
          <a:xfrm>
            <a:off x="7239000" y="5257800"/>
            <a:ext cx="9144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59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 $100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>
                <a:solidFill>
                  <a:srgbClr val="FF0000"/>
                </a:solidFill>
              </a:rPr>
              <a:t>Reflection</a:t>
            </a:r>
          </a:p>
          <a:p>
            <a:pPr marL="0" indent="0" algn="ctr">
              <a:buNone/>
            </a:pPr>
            <a:r>
              <a:rPr lang="en-US" sz="6600" dirty="0" smtClean="0">
                <a:solidFill>
                  <a:srgbClr val="FF0000"/>
                </a:solidFill>
              </a:rPr>
              <a:t>Rotation</a:t>
            </a:r>
          </a:p>
          <a:p>
            <a:pPr marL="0" indent="0" algn="ctr">
              <a:buNone/>
            </a:pPr>
            <a:r>
              <a:rPr lang="en-US" sz="6600" dirty="0" smtClean="0">
                <a:solidFill>
                  <a:srgbClr val="FF0000"/>
                </a:solidFill>
              </a:rPr>
              <a:t>Translation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620000" y="5105400"/>
            <a:ext cx="8382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22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Segments $500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Solve for x: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239000" y="5486400"/>
            <a:ext cx="1066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652712"/>
            <a:ext cx="4126895" cy="252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843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Segments $500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Double the shorter segment</a:t>
            </a:r>
          </a:p>
          <a:p>
            <a:pPr marL="0" indent="0">
              <a:buNone/>
            </a:pPr>
            <a:r>
              <a:rPr lang="en-US" dirty="0" smtClean="0"/>
              <a:t>2(x – 1) = x + 7</a:t>
            </a:r>
          </a:p>
          <a:p>
            <a:pPr marL="0" indent="0">
              <a:buNone/>
            </a:pPr>
            <a:r>
              <a:rPr lang="en-US" dirty="0" smtClean="0"/>
              <a:t>2x – 2 = x + 7</a:t>
            </a:r>
          </a:p>
          <a:p>
            <a:pPr marL="0" indent="0">
              <a:buNone/>
            </a:pPr>
            <a:r>
              <a:rPr lang="en-US" dirty="0"/>
              <a:t>x</a:t>
            </a:r>
            <a:r>
              <a:rPr lang="en-US" dirty="0" smtClean="0"/>
              <a:t> – 2 = 7 (subtract x)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</a:rPr>
              <a:t>x</a:t>
            </a:r>
            <a:r>
              <a:rPr lang="en-US" sz="3600" b="1" dirty="0" smtClean="0">
                <a:solidFill>
                  <a:srgbClr val="FF0000"/>
                </a:solidFill>
              </a:rPr>
              <a:t> = 9      </a:t>
            </a:r>
            <a:r>
              <a:rPr lang="en-US" dirty="0" smtClean="0"/>
              <a:t>(add 2 to both sides)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1206" y="1981200"/>
            <a:ext cx="2984421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U-Turn Arrow 4">
            <a:hlinkClick r:id="rId3" action="ppaction://hlinksldjump"/>
          </p:cNvPr>
          <p:cNvSpPr/>
          <p:nvPr/>
        </p:nvSpPr>
        <p:spPr>
          <a:xfrm>
            <a:off x="7086600" y="4953000"/>
            <a:ext cx="9906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57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Angles $100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Solve for the ?: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624138"/>
            <a:ext cx="3228975" cy="2549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6705600" y="5486400"/>
            <a:ext cx="13716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5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Angles $100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Add the angles and subtract from 180:</a:t>
            </a:r>
          </a:p>
          <a:p>
            <a:pPr marL="0" indent="0">
              <a:buNone/>
            </a:pPr>
            <a:r>
              <a:rPr lang="en-US" dirty="0" smtClean="0"/>
              <a:t>75 + 50 = 125</a:t>
            </a:r>
          </a:p>
          <a:p>
            <a:pPr marL="0" indent="0">
              <a:buNone/>
            </a:pPr>
            <a:r>
              <a:rPr lang="en-US" dirty="0" smtClean="0"/>
              <a:t>180 – 125 = </a:t>
            </a:r>
            <a:r>
              <a:rPr lang="en-US" sz="3600" b="1" dirty="0" smtClean="0">
                <a:solidFill>
                  <a:srgbClr val="FF0000"/>
                </a:solidFill>
              </a:rPr>
              <a:t>55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895600"/>
            <a:ext cx="3228975" cy="2549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U-Turn Arrow 4">
            <a:hlinkClick r:id="rId3" action="ppaction://hlinksldjump"/>
          </p:cNvPr>
          <p:cNvSpPr/>
          <p:nvPr/>
        </p:nvSpPr>
        <p:spPr>
          <a:xfrm>
            <a:off x="7620000" y="5181600"/>
            <a:ext cx="914400" cy="8382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90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Angles $200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Solve for the ?: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391400" y="5334000"/>
            <a:ext cx="1066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916" y="2357438"/>
            <a:ext cx="4355697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225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Angles $200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Bring the vertical angle measurements inside the triangle</a:t>
            </a:r>
          </a:p>
          <a:p>
            <a:pPr marL="0" indent="0">
              <a:buNone/>
            </a:pPr>
            <a:r>
              <a:rPr lang="en-US" dirty="0" smtClean="0"/>
              <a:t>28 + 21 = 49</a:t>
            </a:r>
          </a:p>
          <a:p>
            <a:pPr marL="0" indent="0">
              <a:buNone/>
            </a:pPr>
            <a:r>
              <a:rPr lang="en-US" dirty="0" smtClean="0"/>
              <a:t>180 – 49 = </a:t>
            </a:r>
            <a:r>
              <a:rPr lang="en-US" sz="3600" b="1" dirty="0" smtClean="0">
                <a:solidFill>
                  <a:srgbClr val="FF0000"/>
                </a:solidFill>
              </a:rPr>
              <a:t>131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620000" y="4953000"/>
            <a:ext cx="990600" cy="9906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209800"/>
            <a:ext cx="4355697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612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Angles $300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Solve for x: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391400" y="5334000"/>
            <a:ext cx="11430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495549"/>
            <a:ext cx="2424113" cy="3801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249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Angles $300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180 – 32 = 148</a:t>
            </a:r>
          </a:p>
          <a:p>
            <a:pPr marL="0" indent="0">
              <a:buNone/>
            </a:pPr>
            <a:r>
              <a:rPr lang="en-US" dirty="0" smtClean="0"/>
              <a:t>148/2 = </a:t>
            </a:r>
            <a:r>
              <a:rPr lang="en-US" sz="3600" b="1" dirty="0" smtClean="0">
                <a:solidFill>
                  <a:srgbClr val="FF0000"/>
                </a:solidFill>
              </a:rPr>
              <a:t>74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696200" y="5181600"/>
            <a:ext cx="9906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50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Angles $400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Given: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dirty="0" smtClean="0"/>
                  <a:t> = 21,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US" dirty="0" smtClean="0"/>
                  <a:t> = 18, m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en-US" dirty="0" smtClean="0"/>
                  <a:t>B = 65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dirty="0" smtClean="0"/>
                  <a:t> = __ m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C</m:t>
                    </m:r>
                  </m:oMath>
                </a14:m>
                <a:r>
                  <a:rPr lang="en-US" dirty="0" smtClean="0"/>
                  <a:t> = __ m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en-US" dirty="0" smtClean="0"/>
                  <a:t>BAC = __ m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en-US" dirty="0" smtClean="0"/>
                  <a:t>BAD = __ m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CAD</m:t>
                    </m:r>
                  </m:oMath>
                </a14:m>
                <a:r>
                  <a:rPr lang="en-US" dirty="0" smtClean="0"/>
                  <a:t> = ___</a:t>
                </a:r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763910"/>
            <a:ext cx="2783541" cy="3141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>
            <a:hlinkClick r:id="rId4" action="ppaction://hlinksldjump"/>
          </p:cNvPr>
          <p:cNvSpPr/>
          <p:nvPr/>
        </p:nvSpPr>
        <p:spPr>
          <a:xfrm>
            <a:off x="7010400" y="5562600"/>
            <a:ext cx="12192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038600" y="3962400"/>
            <a:ext cx="457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219700" y="4038600"/>
            <a:ext cx="533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43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Angles $400 Answer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Given: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dirty="0" smtClean="0"/>
                  <a:t> = 21,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US" dirty="0" smtClean="0"/>
                  <a:t> = 18, m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en-US" dirty="0" smtClean="0"/>
                  <a:t>B = 65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dirty="0" smtClean="0"/>
                  <a:t> = </a:t>
                </a:r>
                <a:r>
                  <a:rPr lang="en-US" sz="3600" b="1" dirty="0" smtClean="0">
                    <a:solidFill>
                      <a:srgbClr val="FF0000"/>
                    </a:solidFill>
                  </a:rPr>
                  <a:t>21</a:t>
                </a:r>
                <a:r>
                  <a:rPr lang="en-US" sz="3600" b="1" dirty="0" smtClean="0"/>
                  <a:t> </a:t>
                </a:r>
                <a:r>
                  <a:rPr lang="en-US" dirty="0" smtClean="0"/>
                  <a:t>m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C</m:t>
                    </m:r>
                  </m:oMath>
                </a14:m>
                <a:r>
                  <a:rPr lang="en-US" dirty="0" smtClean="0"/>
                  <a:t> = </a:t>
                </a:r>
                <a:r>
                  <a:rPr lang="en-US" sz="3600" b="1" dirty="0" smtClean="0">
                    <a:solidFill>
                      <a:srgbClr val="FF0000"/>
                    </a:solidFill>
                  </a:rPr>
                  <a:t>65</a:t>
                </a:r>
                <a:r>
                  <a:rPr lang="en-US" dirty="0" smtClean="0"/>
                  <a:t> m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en-US" dirty="0" smtClean="0"/>
                  <a:t>BAC = </a:t>
                </a:r>
                <a:r>
                  <a:rPr lang="en-US" sz="3600" b="1" dirty="0" smtClean="0">
                    <a:solidFill>
                      <a:srgbClr val="FF0000"/>
                    </a:solidFill>
                  </a:rPr>
                  <a:t>50</a:t>
                </a:r>
                <a:r>
                  <a:rPr lang="en-US" dirty="0" smtClean="0"/>
                  <a:t> m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en-US" dirty="0" smtClean="0"/>
                  <a:t>BAD = </a:t>
                </a:r>
                <a:r>
                  <a:rPr lang="en-US" sz="3600" b="1" dirty="0" smtClean="0">
                    <a:solidFill>
                      <a:srgbClr val="FF0000"/>
                    </a:solidFill>
                  </a:rPr>
                  <a:t>25</a:t>
                </a:r>
                <a:r>
                  <a:rPr lang="en-US" dirty="0" smtClean="0"/>
                  <a:t> m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CAD</m:t>
                    </m:r>
                  </m:oMath>
                </a14:m>
                <a:r>
                  <a:rPr lang="en-US" dirty="0" smtClean="0"/>
                  <a:t> = </a:t>
                </a:r>
                <a:r>
                  <a:rPr lang="en-US" sz="3600" b="1" dirty="0" smtClean="0">
                    <a:solidFill>
                      <a:srgbClr val="FF0000"/>
                    </a:solidFill>
                  </a:rPr>
                  <a:t>25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505200"/>
            <a:ext cx="239969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U-Turn Arrow 3">
            <a:hlinkClick r:id="rId4" action="ppaction://hlinksldjump"/>
          </p:cNvPr>
          <p:cNvSpPr/>
          <p:nvPr/>
        </p:nvSpPr>
        <p:spPr>
          <a:xfrm>
            <a:off x="7391400" y="4876800"/>
            <a:ext cx="8382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90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 $200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Are the triangles congruent?  If so, name the theorem: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960571"/>
            <a:ext cx="576262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7467600" y="5741871"/>
            <a:ext cx="1066800" cy="658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48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Angles $500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Solve for x: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391400" y="5334000"/>
            <a:ext cx="1066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86000"/>
            <a:ext cx="4071939" cy="2935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68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Angles $500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78 + 63 + 7x + 4 = 180</a:t>
            </a:r>
          </a:p>
          <a:p>
            <a:pPr marL="0" indent="0">
              <a:buNone/>
            </a:pPr>
            <a:r>
              <a:rPr lang="en-US" dirty="0" smtClean="0"/>
              <a:t>7x + 145 = 180</a:t>
            </a:r>
          </a:p>
          <a:p>
            <a:pPr marL="0" indent="0">
              <a:buNone/>
            </a:pPr>
            <a:r>
              <a:rPr lang="en-US" dirty="0" smtClean="0"/>
              <a:t>7x = 35           (subtract 145)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x</a:t>
            </a:r>
            <a:r>
              <a:rPr lang="en-US" sz="3600" dirty="0" smtClean="0">
                <a:solidFill>
                  <a:srgbClr val="FF0000"/>
                </a:solidFill>
              </a:rPr>
              <a:t> = 5              </a:t>
            </a:r>
            <a:r>
              <a:rPr lang="en-US" dirty="0" smtClean="0"/>
              <a:t>(divide by 7)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620000" y="5334000"/>
            <a:ext cx="762000" cy="6858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186" y="1219200"/>
            <a:ext cx="2853814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727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Area/P.T. $100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Find the area of the triangle: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552700"/>
            <a:ext cx="3048000" cy="292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6477000" y="5473700"/>
            <a:ext cx="1295400" cy="698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5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Area/P.T. $100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= ½ </a:t>
            </a:r>
            <a:r>
              <a:rPr lang="en-US" dirty="0" err="1" smtClean="0"/>
              <a:t>bh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= ½ (10)(8)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 = 40 yd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581400"/>
            <a:ext cx="1828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U-Turn Arrow 3">
            <a:hlinkClick r:id="rId3" action="ppaction://hlinksldjump"/>
          </p:cNvPr>
          <p:cNvSpPr/>
          <p:nvPr/>
        </p:nvSpPr>
        <p:spPr>
          <a:xfrm>
            <a:off x="7467600" y="5334000"/>
            <a:ext cx="838200" cy="8382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74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Area/P.T. $200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Solve for x: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239000" y="5257800"/>
            <a:ext cx="11430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1" y="2390775"/>
            <a:ext cx="3024188" cy="3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55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Area/P.T. $200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+ 12</a:t>
            </a:r>
            <a:r>
              <a:rPr lang="en-US" baseline="30000" dirty="0" smtClean="0"/>
              <a:t>2</a:t>
            </a:r>
            <a:r>
              <a:rPr lang="en-US" dirty="0" smtClean="0"/>
              <a:t> = 15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+ 144 = 225</a:t>
            </a:r>
          </a:p>
          <a:p>
            <a:pPr marL="0" indent="0">
              <a:buNone/>
            </a:pPr>
            <a:r>
              <a:rPr lang="en-US" dirty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= 81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</a:rPr>
              <a:t>x</a:t>
            </a:r>
            <a:r>
              <a:rPr lang="en-US" sz="3600" b="1" dirty="0" smtClean="0">
                <a:solidFill>
                  <a:srgbClr val="FF0000"/>
                </a:solidFill>
              </a:rPr>
              <a:t> = 9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772400" y="5181600"/>
            <a:ext cx="914400" cy="8382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368" y="1447800"/>
            <a:ext cx="3024188" cy="3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089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Area/P.T. $300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Find the area of the triangle: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162800" y="5486400"/>
            <a:ext cx="12954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209800"/>
            <a:ext cx="2686050" cy="382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990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Area/P.T. $300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= ½ </a:t>
            </a:r>
            <a:r>
              <a:rPr lang="en-US" dirty="0" err="1" smtClean="0"/>
              <a:t>bh</a:t>
            </a:r>
            <a:r>
              <a:rPr lang="en-US" dirty="0" smtClean="0"/>
              <a:t>     h = 10 we need the base</a:t>
            </a:r>
          </a:p>
          <a:p>
            <a:pPr marL="0" indent="0">
              <a:buNone/>
            </a:pPr>
            <a:r>
              <a:rPr lang="en-US" dirty="0"/>
              <a:t>b</a:t>
            </a:r>
            <a:r>
              <a:rPr lang="en-US" baseline="30000" dirty="0" smtClean="0"/>
              <a:t>2</a:t>
            </a:r>
            <a:r>
              <a:rPr lang="en-US" dirty="0" smtClean="0"/>
              <a:t> + 10</a:t>
            </a:r>
            <a:r>
              <a:rPr lang="en-US" baseline="30000" dirty="0" smtClean="0"/>
              <a:t>2</a:t>
            </a:r>
            <a:r>
              <a:rPr lang="en-US" dirty="0" smtClean="0"/>
              <a:t> = 12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b</a:t>
            </a:r>
            <a:r>
              <a:rPr lang="en-US" baseline="30000" dirty="0" smtClean="0"/>
              <a:t>2</a:t>
            </a:r>
            <a:r>
              <a:rPr lang="en-US" dirty="0" smtClean="0"/>
              <a:t> + 100 = 144</a:t>
            </a:r>
          </a:p>
          <a:p>
            <a:pPr marL="0" indent="0">
              <a:buNone/>
            </a:pPr>
            <a:r>
              <a:rPr lang="en-US" dirty="0"/>
              <a:t>b</a:t>
            </a:r>
            <a:r>
              <a:rPr lang="en-US" baseline="30000" dirty="0" smtClean="0"/>
              <a:t>2</a:t>
            </a:r>
            <a:r>
              <a:rPr lang="en-US" dirty="0" smtClean="0"/>
              <a:t> = 44</a:t>
            </a:r>
          </a:p>
          <a:p>
            <a:pPr marL="0" indent="0">
              <a:buNone/>
            </a:pPr>
            <a:r>
              <a:rPr lang="en-US" dirty="0"/>
              <a:t>b</a:t>
            </a:r>
            <a:r>
              <a:rPr lang="en-US" dirty="0" smtClean="0"/>
              <a:t> = 6.633</a:t>
            </a:r>
          </a:p>
          <a:p>
            <a:pPr marL="0" indent="0">
              <a:buNone/>
            </a:pPr>
            <a:r>
              <a:rPr lang="en-US" dirty="0" smtClean="0"/>
              <a:t>A = ½ (6.633)(10)</a:t>
            </a:r>
          </a:p>
          <a:p>
            <a:pPr marL="0" indent="0">
              <a:buNone/>
            </a:pPr>
            <a:r>
              <a:rPr lang="en-US" dirty="0" smtClean="0"/>
              <a:t>A = 33.165 = </a:t>
            </a:r>
            <a:r>
              <a:rPr lang="en-US" sz="3600" b="1" dirty="0" smtClean="0">
                <a:solidFill>
                  <a:srgbClr val="FF0000"/>
                </a:solidFill>
              </a:rPr>
              <a:t>33.2 units</a:t>
            </a:r>
            <a:r>
              <a:rPr lang="en-US" sz="3600" b="1" baseline="30000" dirty="0" smtClean="0">
                <a:solidFill>
                  <a:srgbClr val="FF0000"/>
                </a:solidFill>
              </a:rPr>
              <a:t>2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924800" y="5334000"/>
            <a:ext cx="838200" cy="7620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514600"/>
            <a:ext cx="1821656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971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Area/P.T. $400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Find the area of the triangle.  What kind of triangle is this?  How can you tell?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162800" y="5486400"/>
            <a:ext cx="1066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743200"/>
            <a:ext cx="3048000" cy="3681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055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Area/P.T. $400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triangle is </a:t>
            </a:r>
            <a:r>
              <a:rPr lang="en-US" dirty="0" smtClean="0">
                <a:solidFill>
                  <a:srgbClr val="FF0000"/>
                </a:solidFill>
              </a:rPr>
              <a:t>isosceles </a:t>
            </a:r>
            <a:r>
              <a:rPr lang="en-US" dirty="0" smtClean="0"/>
              <a:t>because of the two congruent legs with length 7.  This also means the other bottom piece = 3, for a base of 6.  </a:t>
            </a:r>
          </a:p>
          <a:p>
            <a:pPr marL="0" indent="0">
              <a:buNone/>
            </a:pPr>
            <a:r>
              <a:rPr lang="en-US" dirty="0" smtClean="0"/>
              <a:t>We need the height:</a:t>
            </a:r>
            <a:endParaRPr lang="en-US" baseline="30000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baseline="30000" dirty="0" smtClean="0"/>
              <a:t>2</a:t>
            </a:r>
            <a:r>
              <a:rPr lang="en-US" dirty="0" smtClean="0"/>
              <a:t> + h</a:t>
            </a:r>
            <a:r>
              <a:rPr lang="en-US" baseline="30000" dirty="0" smtClean="0"/>
              <a:t>2</a:t>
            </a:r>
            <a:r>
              <a:rPr lang="en-US" dirty="0" smtClean="0"/>
              <a:t> = 7</a:t>
            </a:r>
            <a:r>
              <a:rPr lang="en-US" baseline="30000" dirty="0"/>
              <a:t>2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9 + h</a:t>
            </a:r>
            <a:r>
              <a:rPr lang="en-US" baseline="30000" dirty="0" smtClean="0"/>
              <a:t>2</a:t>
            </a:r>
            <a:r>
              <a:rPr lang="en-US" dirty="0" smtClean="0"/>
              <a:t> = 49</a:t>
            </a:r>
          </a:p>
          <a:p>
            <a:pPr marL="0" indent="0">
              <a:buNone/>
            </a:pPr>
            <a:r>
              <a:rPr lang="en-US" dirty="0"/>
              <a:t>h</a:t>
            </a:r>
            <a:r>
              <a:rPr lang="en-US" baseline="30000" dirty="0" smtClean="0"/>
              <a:t>2</a:t>
            </a:r>
            <a:r>
              <a:rPr lang="en-US" dirty="0" smtClean="0"/>
              <a:t> = 40</a:t>
            </a:r>
          </a:p>
          <a:p>
            <a:pPr marL="0" indent="0">
              <a:buNone/>
            </a:pPr>
            <a:r>
              <a:rPr lang="en-US" dirty="0"/>
              <a:t>h</a:t>
            </a:r>
            <a:r>
              <a:rPr lang="en-US" dirty="0" smtClean="0"/>
              <a:t> = 6.324</a:t>
            </a:r>
          </a:p>
          <a:p>
            <a:pPr marL="0" indent="0">
              <a:buNone/>
            </a:pPr>
            <a:r>
              <a:rPr lang="en-US" dirty="0" smtClean="0"/>
              <a:t>A = ½ (6)(6.324) = 18.972 = </a:t>
            </a:r>
            <a:r>
              <a:rPr lang="en-US" sz="3500" b="1" dirty="0" smtClean="0">
                <a:solidFill>
                  <a:srgbClr val="FF0000"/>
                </a:solidFill>
              </a:rPr>
              <a:t>19 units</a:t>
            </a:r>
            <a:r>
              <a:rPr lang="en-US" sz="3500" b="1" baseline="30000" dirty="0" smtClean="0">
                <a:solidFill>
                  <a:srgbClr val="FF0000"/>
                </a:solidFill>
              </a:rPr>
              <a:t>2</a:t>
            </a:r>
            <a:endParaRPr lang="en-US" sz="3500" b="1" dirty="0" smtClean="0">
              <a:solidFill>
                <a:srgbClr val="FF0000"/>
              </a:solidFill>
            </a:endParaRPr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696200" y="5334000"/>
            <a:ext cx="762000" cy="7620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971800"/>
            <a:ext cx="182971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033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 $200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Yes, triangles are congruent by </a:t>
            </a:r>
            <a:r>
              <a:rPr lang="en-US" sz="4400" b="1" dirty="0" smtClean="0">
                <a:solidFill>
                  <a:srgbClr val="FF0000"/>
                </a:solidFill>
              </a:rPr>
              <a:t>SSS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960571"/>
            <a:ext cx="576262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2667000" y="41148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895600" y="41148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124200" y="41910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U-Turn Arrow 10">
            <a:hlinkClick r:id="rId3" action="ppaction://hlinksldjump"/>
          </p:cNvPr>
          <p:cNvSpPr/>
          <p:nvPr/>
        </p:nvSpPr>
        <p:spPr>
          <a:xfrm>
            <a:off x="7467600" y="5257800"/>
            <a:ext cx="1066800" cy="11430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3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Area/P.T. $500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Find the area of the triangle: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315200" y="5410200"/>
            <a:ext cx="10668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1" y="2476500"/>
            <a:ext cx="4281488" cy="3523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253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Area/P.T. $500 Answer</a:t>
            </a:r>
            <a:endParaRPr lang="en-US" dirty="0"/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696200" y="5334000"/>
            <a:ext cx="838200" cy="8382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 = ½ </a:t>
            </a:r>
            <a:r>
              <a:rPr lang="en-US" dirty="0" err="1" smtClean="0"/>
              <a:t>bh</a:t>
            </a:r>
            <a:r>
              <a:rPr lang="en-US" dirty="0" smtClean="0"/>
              <a:t>    h = 8    part of base = 7, we need the other part:</a:t>
            </a:r>
          </a:p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+ 8</a:t>
            </a:r>
            <a:r>
              <a:rPr lang="en-US" baseline="30000" dirty="0" smtClean="0"/>
              <a:t>2</a:t>
            </a:r>
            <a:r>
              <a:rPr lang="en-US" dirty="0" smtClean="0"/>
              <a:t> = 9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+ 64 = 81</a:t>
            </a:r>
          </a:p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= 17</a:t>
            </a:r>
          </a:p>
          <a:p>
            <a:pPr marL="0" indent="0">
              <a:buNone/>
            </a:pPr>
            <a:r>
              <a:rPr lang="en-US" dirty="0" smtClean="0"/>
              <a:t>X = 4.123 </a:t>
            </a:r>
          </a:p>
          <a:p>
            <a:pPr marL="0" indent="0">
              <a:buNone/>
            </a:pPr>
            <a:r>
              <a:rPr lang="en-US" dirty="0" smtClean="0"/>
              <a:t>Base = 7 + 4.123 = 11.123</a:t>
            </a:r>
          </a:p>
          <a:p>
            <a:pPr marL="0" indent="0">
              <a:buNone/>
            </a:pPr>
            <a:r>
              <a:rPr lang="en-US" dirty="0" smtClean="0"/>
              <a:t>A = ½ (11.123)(8) = 44.492 = </a:t>
            </a:r>
            <a:r>
              <a:rPr lang="en-US" sz="3600" b="1" dirty="0" smtClean="0">
                <a:solidFill>
                  <a:srgbClr val="FF0000"/>
                </a:solidFill>
              </a:rPr>
              <a:t>44.5 units</a:t>
            </a:r>
            <a:r>
              <a:rPr lang="en-US" sz="3600" b="1" baseline="30000" dirty="0" smtClean="0">
                <a:solidFill>
                  <a:srgbClr val="FF0000"/>
                </a:solidFill>
              </a:rPr>
              <a:t>2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7373" y="2286000"/>
            <a:ext cx="185166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372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Jeopardy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Find the area of the triangle: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451835"/>
            <a:ext cx="3290888" cy="29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7162800" y="5638800"/>
            <a:ext cx="11430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Jeopardy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triangle is isosceles.  Draw in the height:</a:t>
            </a:r>
          </a:p>
          <a:p>
            <a:pPr marL="0" indent="0">
              <a:buNone/>
            </a:pPr>
            <a:r>
              <a:rPr lang="en-US" dirty="0" smtClean="0"/>
              <a:t>H</a:t>
            </a:r>
            <a:r>
              <a:rPr lang="en-US" baseline="30000" dirty="0" smtClean="0"/>
              <a:t>2</a:t>
            </a:r>
            <a:r>
              <a:rPr lang="en-US" dirty="0" smtClean="0"/>
              <a:t> + 6.2</a:t>
            </a:r>
            <a:r>
              <a:rPr lang="en-US" baseline="30000" dirty="0" smtClean="0"/>
              <a:t>2</a:t>
            </a:r>
            <a:r>
              <a:rPr lang="en-US" dirty="0" smtClean="0"/>
              <a:t> = 10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</a:t>
            </a:r>
            <a:r>
              <a:rPr lang="en-US" baseline="30000" dirty="0" smtClean="0"/>
              <a:t>2</a:t>
            </a:r>
            <a:r>
              <a:rPr lang="en-US" dirty="0" smtClean="0"/>
              <a:t> + 38.44  = 100</a:t>
            </a:r>
          </a:p>
          <a:p>
            <a:pPr marL="0" indent="0">
              <a:buNone/>
            </a:pPr>
            <a:r>
              <a:rPr lang="en-US" dirty="0" smtClean="0"/>
              <a:t>H</a:t>
            </a:r>
            <a:r>
              <a:rPr lang="en-US" baseline="30000" dirty="0" smtClean="0"/>
              <a:t>2</a:t>
            </a:r>
            <a:r>
              <a:rPr lang="en-US" dirty="0" smtClean="0"/>
              <a:t> = 61.56</a:t>
            </a:r>
          </a:p>
          <a:p>
            <a:pPr marL="0" indent="0">
              <a:buNone/>
            </a:pPr>
            <a:r>
              <a:rPr lang="en-US" dirty="0" smtClean="0"/>
              <a:t>H = 7.846</a:t>
            </a:r>
          </a:p>
          <a:p>
            <a:pPr marL="0" indent="0">
              <a:buNone/>
            </a:pPr>
            <a:r>
              <a:rPr lang="en-US" dirty="0" smtClean="0"/>
              <a:t>A = ½ (12.4)(7.846)</a:t>
            </a:r>
          </a:p>
          <a:p>
            <a:pPr marL="0" indent="0">
              <a:buNone/>
            </a:pPr>
            <a:r>
              <a:rPr lang="en-US" dirty="0" smtClean="0"/>
              <a:t>A = 48.6452 = </a:t>
            </a:r>
            <a:r>
              <a:rPr lang="en-US" b="1" dirty="0" smtClean="0">
                <a:solidFill>
                  <a:srgbClr val="FF0000"/>
                </a:solidFill>
              </a:rPr>
              <a:t>48.6 units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638" y="2743200"/>
            <a:ext cx="216217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6629400" y="2971800"/>
            <a:ext cx="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U-Turn Arrow 13">
            <a:hlinkClick r:id="rId3" action="ppaction://hlinksldjump"/>
          </p:cNvPr>
          <p:cNvSpPr/>
          <p:nvPr/>
        </p:nvSpPr>
        <p:spPr>
          <a:xfrm>
            <a:off x="7620000" y="5257800"/>
            <a:ext cx="762000" cy="6858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58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 $300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Are the triangle congruent?  If so name the theorem: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471738"/>
            <a:ext cx="4214813" cy="2484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ight Arrow 5">
            <a:hlinkClick r:id="rId3" action="ppaction://hlinksldjump"/>
          </p:cNvPr>
          <p:cNvSpPr/>
          <p:nvPr/>
        </p:nvSpPr>
        <p:spPr>
          <a:xfrm>
            <a:off x="6934200" y="5562600"/>
            <a:ext cx="12954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9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 $300 Answer</a:t>
            </a:r>
            <a:endParaRPr lang="en-US" dirty="0"/>
          </a:p>
        </p:txBody>
      </p:sp>
      <p:sp>
        <p:nvSpPr>
          <p:cNvPr id="7" name="Curved Right Arrow 6"/>
          <p:cNvSpPr/>
          <p:nvPr/>
        </p:nvSpPr>
        <p:spPr>
          <a:xfrm>
            <a:off x="3581400" y="3886200"/>
            <a:ext cx="76200" cy="304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Left Arrow 7"/>
          <p:cNvSpPr/>
          <p:nvPr/>
        </p:nvSpPr>
        <p:spPr>
          <a:xfrm>
            <a:off x="4572000" y="4191000"/>
            <a:ext cx="76200" cy="3048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triangles are congruent by </a:t>
            </a:r>
            <a:r>
              <a:rPr lang="en-US" sz="4400" b="1" dirty="0" smtClean="0">
                <a:solidFill>
                  <a:srgbClr val="FF0000"/>
                </a:solidFill>
              </a:rPr>
              <a:t>AAS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" name="Content Placeholder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471360"/>
            <a:ext cx="4800600" cy="2829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urved Right Arrow 10"/>
          <p:cNvSpPr/>
          <p:nvPr/>
        </p:nvSpPr>
        <p:spPr>
          <a:xfrm>
            <a:off x="3581400" y="3733800"/>
            <a:ext cx="76200" cy="304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U-Turn Arrow 12">
            <a:hlinkClick r:id="rId3" action="ppaction://hlinksldjump"/>
          </p:cNvPr>
          <p:cNvSpPr/>
          <p:nvPr/>
        </p:nvSpPr>
        <p:spPr>
          <a:xfrm>
            <a:off x="7391400" y="5410200"/>
            <a:ext cx="9144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urved Left Arrow 13"/>
          <p:cNvSpPr/>
          <p:nvPr/>
        </p:nvSpPr>
        <p:spPr>
          <a:xfrm>
            <a:off x="4572000" y="4038600"/>
            <a:ext cx="45719" cy="3048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92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 $400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Are the triangles congruent?  If so state the theorem: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819400"/>
            <a:ext cx="4850568" cy="266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7010400" y="5562600"/>
            <a:ext cx="14478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 $400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There is not enough information marked in the picture to determine if triangles are congruent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819400"/>
            <a:ext cx="4850568" cy="266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U-Turn Arrow 4">
            <a:hlinkClick r:id="rId3" action="ppaction://hlinksldjump"/>
          </p:cNvPr>
          <p:cNvSpPr/>
          <p:nvPr/>
        </p:nvSpPr>
        <p:spPr>
          <a:xfrm>
            <a:off x="7696200" y="5562600"/>
            <a:ext cx="7620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7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1301</Words>
  <Application>Microsoft Office PowerPoint</Application>
  <PresentationFormat>On-screen Show (4:3)</PresentationFormat>
  <Paragraphs>191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Geometry Unit 3 Jeopardy</vt:lpstr>
      <vt:lpstr>Congruence $100</vt:lpstr>
      <vt:lpstr>Congruence $100 Answer</vt:lpstr>
      <vt:lpstr>Congruence $200</vt:lpstr>
      <vt:lpstr>Congruence $200 Answer</vt:lpstr>
      <vt:lpstr>Congruence $300</vt:lpstr>
      <vt:lpstr>Congruence $300 Answer</vt:lpstr>
      <vt:lpstr>Congruence $400</vt:lpstr>
      <vt:lpstr>Congruence $400 Answer</vt:lpstr>
      <vt:lpstr>Congruence $500</vt:lpstr>
      <vt:lpstr>Congruence $500 Answer</vt:lpstr>
      <vt:lpstr>Similarity $100</vt:lpstr>
      <vt:lpstr>Similarity $100 Answer</vt:lpstr>
      <vt:lpstr>Similarity $200</vt:lpstr>
      <vt:lpstr>Similarity $200 Answer</vt:lpstr>
      <vt:lpstr>Similarity $300 *Daily Double</vt:lpstr>
      <vt:lpstr>Similarity $300 Answer *Daily Double</vt:lpstr>
      <vt:lpstr>Similarity $400</vt:lpstr>
      <vt:lpstr>Similarity $400 Answer</vt:lpstr>
      <vt:lpstr>Similarity $500</vt:lpstr>
      <vt:lpstr>Similarity $500 Answer</vt:lpstr>
      <vt:lpstr>Special Segments $100</vt:lpstr>
      <vt:lpstr>Special Segments $100 Answer</vt:lpstr>
      <vt:lpstr>Special Segments $200</vt:lpstr>
      <vt:lpstr>Special Segments $200 Answer</vt:lpstr>
      <vt:lpstr>Special Segments $300</vt:lpstr>
      <vt:lpstr>Special Segments $300 Answer</vt:lpstr>
      <vt:lpstr>Special Segments $400</vt:lpstr>
      <vt:lpstr>Special Segments $400 Answer</vt:lpstr>
      <vt:lpstr>Special Segments $500</vt:lpstr>
      <vt:lpstr>Special Segments $500 Answer</vt:lpstr>
      <vt:lpstr>Angles $100</vt:lpstr>
      <vt:lpstr>Angles $100 Answer</vt:lpstr>
      <vt:lpstr>Angles $200</vt:lpstr>
      <vt:lpstr>Angles $200 Answer</vt:lpstr>
      <vt:lpstr>Angles $300</vt:lpstr>
      <vt:lpstr>Angles $300 Answer</vt:lpstr>
      <vt:lpstr>Angles $400</vt:lpstr>
      <vt:lpstr>Angles $400 Answer</vt:lpstr>
      <vt:lpstr>Angles $500</vt:lpstr>
      <vt:lpstr>Angles $500 Answer</vt:lpstr>
      <vt:lpstr>Area/P.T. $100</vt:lpstr>
      <vt:lpstr>Area/P.T. $100 Answer</vt:lpstr>
      <vt:lpstr>Area/P.T. $200</vt:lpstr>
      <vt:lpstr>Area/P.T. $200 Answer</vt:lpstr>
      <vt:lpstr>Area/P.T. $300</vt:lpstr>
      <vt:lpstr>Area/P.T. $300 Answer</vt:lpstr>
      <vt:lpstr>Area/P.T. $400</vt:lpstr>
      <vt:lpstr>Area/P.T. $400 Answer</vt:lpstr>
      <vt:lpstr>Area/P.T. $500</vt:lpstr>
      <vt:lpstr>Area/P.T. $500 Answer</vt:lpstr>
      <vt:lpstr>Final Jeopardy</vt:lpstr>
      <vt:lpstr>Final Jeopardy Answer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3 Jeopardy</dc:title>
  <dc:creator>byronrs</dc:creator>
  <cp:lastModifiedBy>win7</cp:lastModifiedBy>
  <cp:revision>24</cp:revision>
  <cp:lastPrinted>2013-12-03T15:54:53Z</cp:lastPrinted>
  <dcterms:created xsi:type="dcterms:W3CDTF">2013-11-30T23:38:47Z</dcterms:created>
  <dcterms:modified xsi:type="dcterms:W3CDTF">2013-12-03T15:55:04Z</dcterms:modified>
</cp:coreProperties>
</file>